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B484C-82C3-45AB-A57F-54D52EFDCB99}" v="538" dt="2022-12-31T12:54:45.922"/>
    <p1510:client id="{F02AD4A4-2063-4965-A4CA-37260E9B6F17}" v="495" dt="2022-12-31T13:11:33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407C9FC5-0C1E-42A8-97E6-F940775A0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218281"/>
            <a:ext cx="4265007" cy="1885199"/>
          </a:xfrm>
        </p:spPr>
        <p:txBody>
          <a:bodyPr anchor="ctr">
            <a:normAutofit/>
          </a:bodyPr>
          <a:lstStyle/>
          <a:p>
            <a:pPr algn="l"/>
            <a:r>
              <a:rPr lang="cs-CZ" sz="4200">
                <a:cs typeface="Calibri Light"/>
              </a:rPr>
              <a:t>Zahraniční stáž Madeira</a:t>
            </a:r>
            <a:br>
              <a:rPr lang="cs-CZ" sz="4200">
                <a:cs typeface="Calibri Light"/>
              </a:rPr>
            </a:br>
            <a:endParaRPr lang="cs-CZ" sz="42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412" y="4218281"/>
            <a:ext cx="4649588" cy="1885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2200">
                <a:cs typeface="Calibri"/>
              </a:rPr>
              <a:t>Účastníci stáže: Kateřina Voňková, Eva Kubcová</a:t>
            </a:r>
          </a:p>
          <a:p>
            <a:pPr algn="l"/>
            <a:r>
              <a:rPr lang="cs-CZ" sz="2200">
                <a:cs typeface="Calibri"/>
              </a:rPr>
              <a:t>Místo: Portugalsko, Madeira, </a:t>
            </a:r>
            <a:r>
              <a:rPr lang="cs-CZ" sz="2200" err="1">
                <a:cs typeface="Calibri"/>
              </a:rPr>
              <a:t>Funchal</a:t>
            </a:r>
          </a:p>
          <a:p>
            <a:pPr algn="l"/>
            <a:r>
              <a:rPr lang="cs-CZ" sz="2200">
                <a:cs typeface="Calibri"/>
              </a:rPr>
              <a:t>Datum konání: 1.-4.11.2021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268C9F-5C4A-0A76-727B-70627BFA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3" y="1455875"/>
            <a:ext cx="10823796" cy="1731807"/>
          </a:xfrm>
          <a:custGeom>
            <a:avLst/>
            <a:gdLst/>
            <a:ahLst/>
            <a:cxnLst/>
            <a:rect l="l" t="t" r="r" b="b"/>
            <a:pathLst>
              <a:path w="10823796" h="3287267">
                <a:moveTo>
                  <a:pt x="98881" y="0"/>
                </a:moveTo>
                <a:lnTo>
                  <a:pt x="10724915" y="0"/>
                </a:lnTo>
                <a:cubicBezTo>
                  <a:pt x="10779525" y="0"/>
                  <a:pt x="10823796" y="44271"/>
                  <a:pt x="10823796" y="98881"/>
                </a:cubicBezTo>
                <a:lnTo>
                  <a:pt x="10823796" y="3188386"/>
                </a:lnTo>
                <a:cubicBezTo>
                  <a:pt x="10823796" y="3242996"/>
                  <a:pt x="10779525" y="3287267"/>
                  <a:pt x="10724915" y="3287267"/>
                </a:cubicBezTo>
                <a:lnTo>
                  <a:pt x="98881" y="3287267"/>
                </a:lnTo>
                <a:cubicBezTo>
                  <a:pt x="44271" y="3287267"/>
                  <a:pt x="0" y="3242996"/>
                  <a:pt x="0" y="3188386"/>
                </a:cubicBezTo>
                <a:lnTo>
                  <a:pt x="0" y="98881"/>
                </a:lnTo>
                <a:cubicBezTo>
                  <a:pt x="0" y="44271"/>
                  <a:pt x="44271" y="0"/>
                  <a:pt x="98881" y="0"/>
                </a:cubicBezTo>
                <a:close/>
              </a:path>
            </a:pathLst>
          </a:custGeom>
        </p:spPr>
      </p:pic>
      <p:sp>
        <p:nvSpPr>
          <p:cNvPr id="26" name="Oval 10">
            <a:extLst>
              <a:ext uri="{FF2B5EF4-FFF2-40B4-BE49-F238E27FC236}">
                <a16:creationId xmlns:a16="http://schemas.microsoft.com/office/drawing/2014/main" id="{9EE371B4-A1D9-4EFE-8FE1-00049583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17" y="421828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12">
            <a:extLst>
              <a:ext uri="{FF2B5EF4-FFF2-40B4-BE49-F238E27FC236}">
                <a16:creationId xmlns:a16="http://schemas.microsoft.com/office/drawing/2014/main" id="{2E19C174-9C7C-461E-970B-43201990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295432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F2FF3-3FFE-31F1-D17D-715CD526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Charakteristika školství v Portugalsku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8D78-526E-BBFC-8310-ABE7CB84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err="1">
                <a:cs typeface="Calibri"/>
              </a:rPr>
              <a:t>Školy</a:t>
            </a:r>
            <a:r>
              <a:rPr lang="en-US" sz="1500">
                <a:cs typeface="Calibri"/>
              </a:rPr>
              <a:t> v </a:t>
            </a:r>
            <a:r>
              <a:rPr lang="en-US" sz="1500" err="1">
                <a:cs typeface="Calibri"/>
              </a:rPr>
              <a:t>Portugalsku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jsou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rozděleny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na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soukromé</a:t>
            </a:r>
            <a:r>
              <a:rPr lang="en-US" sz="1500">
                <a:cs typeface="Calibri"/>
              </a:rPr>
              <a:t>, </a:t>
            </a:r>
            <a:r>
              <a:rPr lang="en-US" sz="1500" err="1">
                <a:cs typeface="Calibri"/>
              </a:rPr>
              <a:t>polosoukromé</a:t>
            </a:r>
            <a:r>
              <a:rPr lang="en-US" sz="1500">
                <a:cs typeface="Calibri"/>
              </a:rPr>
              <a:t> a </a:t>
            </a:r>
            <a:r>
              <a:rPr lang="en-US" sz="1500" err="1">
                <a:cs typeface="Calibri"/>
              </a:rPr>
              <a:t>státní</a:t>
            </a:r>
            <a:r>
              <a:rPr lang="en-US" sz="1500">
                <a:cs typeface="Calibri"/>
              </a:rPr>
              <a:t>, </a:t>
            </a:r>
            <a:r>
              <a:rPr lang="en-US" sz="1500" err="1">
                <a:cs typeface="Calibri"/>
              </a:rPr>
              <a:t>děti</a:t>
            </a:r>
            <a:r>
              <a:rPr lang="en-US" sz="1500">
                <a:cs typeface="Calibri"/>
              </a:rPr>
              <a:t> se </a:t>
            </a:r>
            <a:r>
              <a:rPr lang="en-US" sz="1500" err="1">
                <a:cs typeface="Calibri"/>
              </a:rPr>
              <a:t>vzdělávají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dle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možností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rodiny</a:t>
            </a:r>
            <a:endParaRPr lang="en-US" sz="1500">
              <a:cs typeface="Calibri"/>
            </a:endParaRPr>
          </a:p>
          <a:p>
            <a:r>
              <a:rPr lang="en-US" sz="1500" err="1">
                <a:cs typeface="Calibri"/>
              </a:rPr>
              <a:t>Mateřská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dovolená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trvá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pouze</a:t>
            </a:r>
            <a:r>
              <a:rPr lang="en-US" sz="1500">
                <a:cs typeface="Calibri"/>
              </a:rPr>
              <a:t> 6 </a:t>
            </a:r>
            <a:r>
              <a:rPr lang="en-US" sz="1500" err="1">
                <a:cs typeface="Calibri"/>
              </a:rPr>
              <a:t>měsíců</a:t>
            </a:r>
            <a:r>
              <a:rPr lang="en-US" sz="1500">
                <a:cs typeface="Calibri"/>
              </a:rPr>
              <a:t>, proto se </a:t>
            </a:r>
            <a:r>
              <a:rPr lang="en-US" sz="1500" err="1">
                <a:cs typeface="Calibri"/>
              </a:rPr>
              <a:t>děti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aktivně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zapojují</a:t>
            </a:r>
            <a:r>
              <a:rPr lang="en-US" sz="1500">
                <a:cs typeface="Calibri"/>
              </a:rPr>
              <a:t> do </a:t>
            </a:r>
            <a:r>
              <a:rPr lang="en-US" sz="1500" err="1">
                <a:cs typeface="Calibri"/>
              </a:rPr>
              <a:t>školního</a:t>
            </a:r>
            <a:r>
              <a:rPr lang="en-US" sz="1500">
                <a:cs typeface="Calibri"/>
              </a:rPr>
              <a:t> </a:t>
            </a:r>
            <a:r>
              <a:rPr lang="en-US" sz="1500" err="1">
                <a:cs typeface="Calibri"/>
              </a:rPr>
              <a:t>vzdělávání</a:t>
            </a:r>
            <a:r>
              <a:rPr lang="en-US" sz="1500">
                <a:cs typeface="Calibri"/>
              </a:rPr>
              <a:t> </a:t>
            </a:r>
            <a:r>
              <a:rPr lang="en-US" sz="1500" err="1">
                <a:cs typeface="Calibri"/>
              </a:rPr>
              <a:t>již</a:t>
            </a:r>
            <a:r>
              <a:rPr lang="en-US" sz="1500">
                <a:cs typeface="Calibri"/>
              </a:rPr>
              <a:t> od </a:t>
            </a:r>
            <a:r>
              <a:rPr lang="en-US" sz="1500" err="1">
                <a:cs typeface="Calibri"/>
              </a:rPr>
              <a:t>šesti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měsíců</a:t>
            </a:r>
            <a:r>
              <a:rPr lang="en-US" sz="1500">
                <a:cs typeface="Calibri"/>
              </a:rPr>
              <a:t>. </a:t>
            </a:r>
            <a:r>
              <a:rPr lang="en-US" sz="1500" err="1">
                <a:cs typeface="Calibri"/>
              </a:rPr>
              <a:t>Nekteré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mateřské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školy</a:t>
            </a:r>
            <a:r>
              <a:rPr lang="en-US" sz="1500">
                <a:cs typeface="Calibri"/>
              </a:rPr>
              <a:t>, </a:t>
            </a:r>
            <a:r>
              <a:rPr lang="en-US" sz="1500" err="1">
                <a:cs typeface="Calibri"/>
              </a:rPr>
              <a:t>tak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mají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oddělení</a:t>
            </a:r>
            <a:r>
              <a:rPr lang="en-US" sz="1500">
                <a:cs typeface="Calibri"/>
              </a:rPr>
              <a:t> I pro </a:t>
            </a:r>
            <a:r>
              <a:rPr lang="en-US" sz="1500" err="1">
                <a:cs typeface="Calibri"/>
              </a:rPr>
              <a:t>děti</a:t>
            </a:r>
            <a:r>
              <a:rPr lang="en-US" sz="1500">
                <a:cs typeface="Calibri"/>
              </a:rPr>
              <a:t> 6-12 </a:t>
            </a:r>
            <a:r>
              <a:rPr lang="en-US" sz="1500" err="1">
                <a:cs typeface="Calibri"/>
              </a:rPr>
              <a:t>měsíců</a:t>
            </a:r>
            <a:r>
              <a:rPr lang="en-US" sz="1500">
                <a:cs typeface="Calibri"/>
              </a:rPr>
              <a:t>, 1-2, </a:t>
            </a:r>
            <a:r>
              <a:rPr lang="en-US" sz="1500" err="1">
                <a:cs typeface="Calibri"/>
              </a:rPr>
              <a:t>roku</a:t>
            </a:r>
            <a:r>
              <a:rPr lang="en-US" sz="1500">
                <a:cs typeface="Calibri"/>
              </a:rPr>
              <a:t> a </a:t>
            </a:r>
            <a:r>
              <a:rPr lang="en-US" sz="1500" err="1">
                <a:cs typeface="Calibri"/>
              </a:rPr>
              <a:t>dále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dle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věku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dětí</a:t>
            </a:r>
            <a:r>
              <a:rPr lang="en-US" sz="1500">
                <a:cs typeface="Calibri"/>
              </a:rPr>
              <a:t>.</a:t>
            </a:r>
          </a:p>
          <a:p>
            <a:r>
              <a:rPr lang="en-US" sz="1500" err="1">
                <a:cs typeface="Calibri"/>
              </a:rPr>
              <a:t>Nástup</a:t>
            </a:r>
            <a:r>
              <a:rPr lang="en-US" sz="1500">
                <a:cs typeface="Calibri"/>
              </a:rPr>
              <a:t> k </a:t>
            </a:r>
            <a:r>
              <a:rPr lang="en-US" sz="1500" err="1">
                <a:cs typeface="Calibri"/>
              </a:rPr>
              <a:t>povinému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školnímu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vzdělávání</a:t>
            </a:r>
            <a:r>
              <a:rPr lang="en-US" sz="1500">
                <a:cs typeface="Calibri"/>
              </a:rPr>
              <a:t> je v </a:t>
            </a:r>
            <a:r>
              <a:rPr lang="en-US" sz="1500" err="1">
                <a:cs typeface="Calibri"/>
              </a:rPr>
              <a:t>pěti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letech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dítěte</a:t>
            </a:r>
            <a:r>
              <a:rPr lang="en-US" sz="1500">
                <a:cs typeface="Calibri"/>
              </a:rPr>
              <a:t>, </a:t>
            </a:r>
            <a:r>
              <a:rPr lang="en-US" sz="1500" err="1">
                <a:cs typeface="Calibri"/>
              </a:rPr>
              <a:t>pokud</a:t>
            </a:r>
            <a:r>
              <a:rPr lang="en-US" sz="1500">
                <a:cs typeface="Calibri"/>
              </a:rPr>
              <a:t> je </a:t>
            </a:r>
            <a:r>
              <a:rPr lang="en-US" sz="1500" err="1">
                <a:cs typeface="Calibri"/>
              </a:rPr>
              <a:t>nutný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odklad</a:t>
            </a:r>
            <a:r>
              <a:rPr lang="en-US" sz="1500">
                <a:cs typeface="Calibri"/>
              </a:rPr>
              <a:t>, je to </a:t>
            </a:r>
            <a:r>
              <a:rPr lang="en-US" sz="1500" err="1">
                <a:cs typeface="Calibri"/>
              </a:rPr>
              <a:t>možné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na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základě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doporučení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speciálních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pedagogů</a:t>
            </a:r>
            <a:r>
              <a:rPr lang="en-US" sz="1500">
                <a:cs typeface="Calibri"/>
              </a:rPr>
              <a:t>.</a:t>
            </a:r>
          </a:p>
          <a:p>
            <a:r>
              <a:rPr lang="en-US" sz="1500" err="1">
                <a:cs typeface="Calibri"/>
              </a:rPr>
              <a:t>Základní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vzdělávání</a:t>
            </a:r>
            <a:r>
              <a:rPr lang="en-US" sz="1500">
                <a:cs typeface="Calibri"/>
              </a:rPr>
              <a:t> se </a:t>
            </a:r>
            <a:r>
              <a:rPr lang="en-US" sz="1500" err="1">
                <a:cs typeface="Calibri"/>
              </a:rPr>
              <a:t>dělí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na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tři</a:t>
            </a:r>
            <a:r>
              <a:rPr lang="en-US" sz="1500">
                <a:cs typeface="Calibri"/>
              </a:rPr>
              <a:t> stupně:1.-4. </a:t>
            </a:r>
            <a:r>
              <a:rPr lang="en-US" sz="1500" err="1">
                <a:cs typeface="Calibri"/>
              </a:rPr>
              <a:t>Třída</a:t>
            </a:r>
            <a:r>
              <a:rPr lang="en-US" sz="1500">
                <a:cs typeface="Calibri"/>
              </a:rPr>
              <a:t>, 5.-6. </a:t>
            </a:r>
            <a:r>
              <a:rPr lang="en-US" sz="1500" err="1">
                <a:cs typeface="Calibri"/>
              </a:rPr>
              <a:t>třída</a:t>
            </a:r>
            <a:r>
              <a:rPr lang="en-US" sz="1500">
                <a:cs typeface="Calibri"/>
              </a:rPr>
              <a:t> a 7.-9. </a:t>
            </a:r>
            <a:r>
              <a:rPr lang="en-US" sz="1500" err="1">
                <a:cs typeface="Calibri"/>
              </a:rPr>
              <a:t>třída</a:t>
            </a:r>
          </a:p>
          <a:p>
            <a:r>
              <a:rPr lang="en-US" sz="1500" err="1">
                <a:cs typeface="Calibri"/>
              </a:rPr>
              <a:t>Běžný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počet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dětí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ve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třídách</a:t>
            </a:r>
            <a:r>
              <a:rPr lang="en-US" sz="1500">
                <a:cs typeface="Calibri"/>
              </a:rPr>
              <a:t> je 20-26 </a:t>
            </a:r>
            <a:r>
              <a:rPr lang="en-US" sz="1500" err="1">
                <a:cs typeface="Calibri"/>
              </a:rPr>
              <a:t>dětí</a:t>
            </a:r>
            <a:r>
              <a:rPr lang="en-US" sz="1500">
                <a:cs typeface="Calibri"/>
              </a:rPr>
              <a:t>, </a:t>
            </a:r>
            <a:r>
              <a:rPr lang="en-US" sz="1500" err="1">
                <a:cs typeface="Calibri"/>
              </a:rPr>
              <a:t>které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připadají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na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jednoho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učitele</a:t>
            </a:r>
            <a:r>
              <a:rPr lang="en-US" sz="1500">
                <a:cs typeface="Calibri"/>
              </a:rPr>
              <a:t> a 2-3 </a:t>
            </a:r>
            <a:r>
              <a:rPr lang="en-US" sz="1500" err="1">
                <a:cs typeface="Calibri"/>
              </a:rPr>
              <a:t>asistenty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dle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potřeb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třídy</a:t>
            </a:r>
            <a:r>
              <a:rPr lang="en-US" sz="1500">
                <a:cs typeface="Calibri"/>
              </a:rPr>
              <a:t>. Na </a:t>
            </a:r>
            <a:r>
              <a:rPr lang="en-US" sz="1500" err="1">
                <a:cs typeface="Calibri"/>
              </a:rPr>
              <a:t>odborné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předměty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dochází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externí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pedagogové</a:t>
            </a:r>
            <a:r>
              <a:rPr lang="en-US" sz="1500">
                <a:cs typeface="Calibri"/>
              </a:rPr>
              <a:t> </a:t>
            </a:r>
          </a:p>
          <a:p>
            <a:r>
              <a:rPr lang="en-US" sz="1500">
                <a:cs typeface="Calibri"/>
              </a:rPr>
              <a:t>V </a:t>
            </a:r>
            <a:r>
              <a:rPr lang="en-US" sz="1500" err="1">
                <a:cs typeface="Calibri"/>
              </a:rPr>
              <a:t>portugalsku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dochází</a:t>
            </a:r>
            <a:r>
              <a:rPr lang="en-US" sz="1500">
                <a:cs typeface="Calibri"/>
              </a:rPr>
              <a:t> k </a:t>
            </a:r>
            <a:r>
              <a:rPr lang="en-US" sz="1500" err="1">
                <a:cs typeface="Calibri"/>
              </a:rPr>
              <a:t>stoprocentní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inkluzi</a:t>
            </a:r>
            <a:r>
              <a:rPr lang="en-US" sz="1500">
                <a:cs typeface="Calibri"/>
              </a:rPr>
              <a:t>, </a:t>
            </a:r>
            <a:r>
              <a:rPr lang="en-US" sz="1500" err="1">
                <a:cs typeface="Calibri"/>
              </a:rPr>
              <a:t>nejsou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zde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žádné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speciální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školy</a:t>
            </a:r>
            <a:r>
              <a:rPr lang="en-US" sz="1500">
                <a:cs typeface="Calibri"/>
              </a:rPr>
              <a:t> a k </a:t>
            </a:r>
            <a:r>
              <a:rPr lang="en-US" sz="1500" err="1">
                <a:cs typeface="Calibri"/>
              </a:rPr>
              <a:t>dětem</a:t>
            </a:r>
            <a:r>
              <a:rPr lang="en-US" sz="1500">
                <a:cs typeface="Calibri"/>
              </a:rPr>
              <a:t> se </a:t>
            </a:r>
            <a:r>
              <a:rPr lang="en-US" sz="1500" err="1">
                <a:cs typeface="Calibri"/>
              </a:rPr>
              <a:t>speciálními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potřebami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jsou</a:t>
            </a:r>
            <a:r>
              <a:rPr lang="en-US" sz="1500">
                <a:cs typeface="Calibri"/>
              </a:rPr>
              <a:t> proto </a:t>
            </a:r>
            <a:r>
              <a:rPr lang="en-US" sz="1500" err="1">
                <a:cs typeface="Calibri"/>
              </a:rPr>
              <a:t>přidělováni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specializovaní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asistenti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na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dannou</a:t>
            </a:r>
            <a:r>
              <a:rPr lang="en-US" sz="1500">
                <a:cs typeface="Calibri"/>
              </a:rPr>
              <a:t> </a:t>
            </a:r>
            <a:r>
              <a:rPr lang="en-US" sz="1500" err="1">
                <a:cs typeface="Calibri"/>
              </a:rPr>
              <a:t>problematiku</a:t>
            </a:r>
          </a:p>
          <a:p>
            <a:endParaRPr lang="en-US" sz="1500">
              <a:cs typeface="Calibri"/>
            </a:endParaRPr>
          </a:p>
          <a:p>
            <a:endParaRPr lang="en-US" sz="1500">
              <a:cs typeface="Calibri"/>
            </a:endParaRPr>
          </a:p>
          <a:p>
            <a:endParaRPr lang="en-US" sz="1500">
              <a:cs typeface="Calibri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9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8750F-68F9-191C-23B4-0225C48C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B1 C com PE do Areeiro e Lombada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F0184-01A7-5C6E-ECBB-5730A31A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Mateřská škola se nachází v klidné lokalitě </a:t>
            </a:r>
            <a:r>
              <a:rPr lang="cs-CZ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Funchal</a:t>
            </a:r>
            <a:r>
              <a: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je bezbariérová, má několik členěných prostor se zahradou. Školka má třídy, které jsou homogenní, rozdělení podle věku (tříleté, čtyřleté a pětileté.) vzděláváním dětí s OMJ mají bohaté zkušenosti, tyto děti tvoří malé procento celkového počtu dětí a velmi jim pomáhá i fakt, že hodně dětí z OMJ je ze zemí, které používají románské jazyky, které jsou hodně povědomá portugalštině. Mateřská škola je propojená se základní školou.</a:t>
            </a:r>
            <a:endParaRPr lang="cs-CZ" sz="2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4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C65B9F-E12C-5EB7-6601-7803FE9F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Centro infantil/Escola Maria Eugénia de Canavial - Lactário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85B40-903D-A40B-0B8D-B63BC6184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Mateřská škola se nachází téměř v centru </a:t>
            </a:r>
            <a:r>
              <a:rPr lang="cs-CZ" sz="20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Funchalu</a:t>
            </a:r>
            <a:r>
              <a: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proto jsou prostory školy poněkud omezené, zvláště v ohledu venkovních prostor. Je zde pouze zastřešené hřiště a dvůr kde se střídají děti různých věkových kategorií, včetně děti z prvního stupně. V této škole je i skupina mladších dětí, tedy od 6-ti měsíců. Jídelna a třídy jsou tak přizpůsobeny různým věkovým kategoriím. Celý systém školy je postaven na učitelích, kteří mají vyšší vzdělání a jsou tedy vedoucími učitelkami ve třídě a k sobě, mají přiděleny vždy dvě asistentky pedagoga. Většinu dne jsou ve třídě ve dvou, v některé době i ve třech. Na některé činnosti škola využívá externí pracovníky – Angličtina, speciální pedagog. Speciální pedagog pracuje s dětmi s MJ individuálně dle potřeb dětí.</a:t>
            </a:r>
            <a:endParaRPr lang="cs-CZ" sz="20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A10528-A435-70C8-9C4F-C97F07B2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Přínos ze zahraniční stáže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8D0606-0D13-D884-2BC5-3AD9C4F42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Období adaptace je obtížné pro všechny děti a je třeba jim tuto nelehkou </a:t>
            </a:r>
            <a:r>
              <a:rPr lang="cs-CZ" sz="13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situci</a:t>
            </a: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ulehčit, myslím si, že škola byla dobrým příkladem dobré praxe při práci s dětmi s OMJ. Nabízela mnoho praktických návodů, které pro nás byly velikou inspirací. Např:</a:t>
            </a:r>
            <a:endParaRPr lang="cs-CZ" sz="1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Graficky </a:t>
            </a:r>
            <a:r>
              <a:rPr lang="cs-CZ" sz="13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zpracovanný</a:t>
            </a: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denní režim, který je graficky zpracován např. Na velký list papíru, nástěnku, tabuli, pomocí - piktogramů ( využití piktogramů po celé školce, tedy i na zahradě, v šatně, na toaletě...).Přispívá to k pocitu bezpečí těm, kteří nerozumí. </a:t>
            </a:r>
            <a:endParaRPr lang="cs-CZ" sz="1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Pravidla MŠ -  pomocí obrázků dítě s OMJ ví, co se v MŠ smí a co ne.</a:t>
            </a:r>
            <a:endParaRPr lang="cs-CZ" sz="1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Přátelský vztah s dětmi, rovnoprávnost, přátelství, dobrovolnost ( dítě do ničeho nenutíme), pochvala atd.. Děti se tak cítí velmi dobře a nemají strach komunikovat.</a:t>
            </a:r>
            <a:endParaRPr lang="cs-CZ" sz="1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Velmi přínosné je i prožitkové učení a učení hrou. Do výuky, programu jsou zařazeny i aktivity, které nejsou závislé na jazyku, poslech hudby, tanec, malování.  </a:t>
            </a:r>
            <a:endParaRPr lang="cs-CZ" sz="1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Čtení z knih  nebo seznámení slov z písně za pomoci rekvizit.</a:t>
            </a:r>
          </a:p>
          <a:p>
            <a:pPr>
              <a:spcAft>
                <a:spcPts val="800"/>
              </a:spcAft>
            </a:pPr>
            <a:r>
              <a:rPr lang="cs-CZ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Spolupráce s rodinami dětí s OMJ – školy dávají prostor rodinám prezentovat své zvyklosti, svátky, produkty země a další, snaží se prohloubit komunikaci s rodinou a nabídnou jim přívětivé prostředí</a:t>
            </a:r>
            <a:endParaRPr lang="cs-CZ" sz="1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sz="13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0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E0919AE-B384-4D4A-9837-F629B1CF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BF1E98-C463-B68A-4764-9B51E08A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cs-CZ"/>
              <a:t>Závěrečné hodnocení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49" y="1533388"/>
            <a:ext cx="754056" cy="7336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D9769F-1434-FB42-664C-AB3160F8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25345"/>
          <a:stretch/>
        </p:blipFill>
        <p:spPr>
          <a:xfrm>
            <a:off x="643467" y="889137"/>
            <a:ext cx="3611610" cy="2022104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86024" y="4442435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C8F7F9-975A-B0A2-E239-D08101D5C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" r="-4" b="14567"/>
          <a:stretch/>
        </p:blipFill>
        <p:spPr>
          <a:xfrm>
            <a:off x="2345796" y="3600216"/>
            <a:ext cx="3637009" cy="2309171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799B5-A197-B371-E40C-C6699E6C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cs-CZ"/>
              <a:t>Děkujeme mnohokrát za příležitost nahlédnou do systému školství a jiných kultur ve světě. Stáž pro nás byla velikým přínosem a inspirací pro další progres v naší vlastní práci. Hodnotíme zahraniční stáže za velice důležitou součást vzdělávání a sdílení zkušeností, možností, metod a forem práce.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293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714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Motiv systému Office</vt:lpstr>
      <vt:lpstr>Zahraniční stáž Madeira </vt:lpstr>
      <vt:lpstr>Charakteristika školství v Portugalsku</vt:lpstr>
      <vt:lpstr>B1 C com PE do Areeiro e Lombada</vt:lpstr>
      <vt:lpstr>Centro infantil/Escola Maria Eugénia de Canavial - Lactário</vt:lpstr>
      <vt:lpstr>Přínos ze zahraniční stáže</vt:lpstr>
      <vt:lpstr>Závěrečné hodnocení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TATA PC</dc:creator>
  <cp:lastModifiedBy>Vonka Jan</cp:lastModifiedBy>
  <cp:revision>116</cp:revision>
  <dcterms:created xsi:type="dcterms:W3CDTF">2022-12-31T12:30:00Z</dcterms:created>
  <dcterms:modified xsi:type="dcterms:W3CDTF">2022-12-31T13:11:33Z</dcterms:modified>
</cp:coreProperties>
</file>