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5" r:id="rId8"/>
    <p:sldId id="266" r:id="rId9"/>
    <p:sldId id="261" r:id="rId10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7" d="100"/>
          <a:sy n="67" d="100"/>
        </p:scale>
        <p:origin x="96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DC92A1A-0CA8-4F43-87B3-788A92C0E1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F8C1CEE-E72A-4480-97CE-A30188D02F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81C8D24-C028-4264-9B67-19B266024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B5A3C-ADDE-47A9-9B7B-78CFE6B69CA2}" type="datetimeFigureOut">
              <a:rPr lang="cs-CZ" smtClean="0"/>
              <a:t>16.07.2023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2D668AF-0AD7-4C33-8139-2D52160D3D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812BBB4-3885-47F6-8A74-4D17417BA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89A01-BE0B-4B5C-89FC-A77A16A78CD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49189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72F6A66-6D07-4276-8605-342E42900B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03883A25-C180-4C63-9B8C-01D0ACBBAF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01CADAD-D40B-4AB5-AA08-DBA66A6147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B5A3C-ADDE-47A9-9B7B-78CFE6B69CA2}" type="datetimeFigureOut">
              <a:rPr lang="cs-CZ" smtClean="0"/>
              <a:t>16.07.2023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80D34D2-F662-4BD9-AA5A-DF75CAD3C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4C9A000-0345-4F57-BF13-B3262852A5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89A01-BE0B-4B5C-89FC-A77A16A78CD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449096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5F9CE0F0-0E21-4762-ADFB-DEE3CC036E7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F551468B-BDFF-46F1-9880-6B9208DE90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7ABAA19-F763-45AD-8DB3-188C9B07AE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B5A3C-ADDE-47A9-9B7B-78CFE6B69CA2}" type="datetimeFigureOut">
              <a:rPr lang="cs-CZ" smtClean="0"/>
              <a:t>16.07.2023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DC45799-D1CA-4BCB-ADE9-7B7CA3F4F5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2236A19-9F5D-436F-A1DD-A247F18213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89A01-BE0B-4B5C-89FC-A77A16A78CD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57663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F05B838-1108-4BB4-9B35-E4AC833AB1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900C07B-01C7-41AA-9F9E-31E44E81A6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6696F9F-AE8A-4784-9460-51DF2ACB4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B5A3C-ADDE-47A9-9B7B-78CFE6B69CA2}" type="datetimeFigureOut">
              <a:rPr lang="cs-CZ" smtClean="0"/>
              <a:t>16.07.2023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6C79414-A75E-44A0-9999-609E56DFC0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72152F9-F598-44F7-B744-98457B193E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89A01-BE0B-4B5C-89FC-A77A16A78CD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574540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1A81473-9ACD-4F2C-BCC6-CE5BC37E32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773151E8-5771-47F3-9C64-8CD6871264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DD7EA4E-2207-45F5-9DB7-3A5D02B228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B5A3C-ADDE-47A9-9B7B-78CFE6B69CA2}" type="datetimeFigureOut">
              <a:rPr lang="cs-CZ" smtClean="0"/>
              <a:t>16.07.2023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B373FA6-3B98-4C40-B4B8-1F5AC07DB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3F942E8-294D-4824-A02D-6D6B24A15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89A01-BE0B-4B5C-89FC-A77A16A78CD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446181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95F150C-E9AF-4A14-A1A3-AE8495835B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DD2D15D-E07E-4FF8-B9D8-1E496F3C64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9724C8D5-5F1E-42EB-9AE9-16F9C5F3F5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D5B0FFF1-CA28-4FB2-BDEA-0310B9708B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B5A3C-ADDE-47A9-9B7B-78CFE6B69CA2}" type="datetimeFigureOut">
              <a:rPr lang="cs-CZ" smtClean="0"/>
              <a:t>16.07.2023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E6CCE8E8-FC2C-4AF3-8DF3-39936EAD5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4597415-8D42-4488-A26C-F04386357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89A01-BE0B-4B5C-89FC-A77A16A78CD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45786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9A668BD-95C2-4B6A-A30E-E174BC097F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37796407-D219-4785-8E8B-FFB55ABA06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340BBCC9-F762-4688-B8CF-4E2337EDC8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DC242DD4-5D66-4338-B66A-0BC67B8385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3517FF42-DE72-4B7A-A269-C761BA2130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460DF6C9-4800-47C4-8017-F9A97938FD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B5A3C-ADDE-47A9-9B7B-78CFE6B69CA2}" type="datetimeFigureOut">
              <a:rPr lang="cs-CZ" smtClean="0"/>
              <a:t>16.07.2023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BCE5082F-14D0-439E-8308-93F4DE73E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2017970F-48F9-4C02-BA63-81AAE077DE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89A01-BE0B-4B5C-89FC-A77A16A78CD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45465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C662881-AB75-4D66-A348-20BBDBC7B0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8B27D517-182F-4974-8C51-EA10C7C3FA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B5A3C-ADDE-47A9-9B7B-78CFE6B69CA2}" type="datetimeFigureOut">
              <a:rPr lang="cs-CZ" smtClean="0"/>
              <a:t>16.07.2023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12A9999A-E560-4045-BCC6-EF08F1B4D3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8C4263B2-1F2E-4166-850E-2DB611E43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89A01-BE0B-4B5C-89FC-A77A16A78CD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024370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A6A57453-4D6B-4A2D-8DFF-330185AEEF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B5A3C-ADDE-47A9-9B7B-78CFE6B69CA2}" type="datetimeFigureOut">
              <a:rPr lang="cs-CZ" smtClean="0"/>
              <a:t>16.07.2023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7DED7160-6A68-4013-A45B-99253D2C6E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193AEA5-5F10-4058-8F2C-AF5183BF6A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89A01-BE0B-4B5C-89FC-A77A16A78CD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41483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DCF6B0-81B6-4C8D-8FC9-170F13AEF4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C4B8700-DA2B-40EB-97BB-538B001AAB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2EF33C12-DD94-4CF4-8D0F-190C44D69C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AFBF0BB-A471-438F-822C-20409F2724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B5A3C-ADDE-47A9-9B7B-78CFE6B69CA2}" type="datetimeFigureOut">
              <a:rPr lang="cs-CZ" smtClean="0"/>
              <a:t>16.07.2023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2F2CB28-9FB7-4216-A346-A0EBF9F261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D6B5CCA-5FAF-413D-A3C2-9B784AE1E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89A01-BE0B-4B5C-89FC-A77A16A78CD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50968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0F09310-DF53-4230-B821-900A61DFA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10BBDBF5-8452-4925-A7DE-AE14AAEDF3E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6D2E3F00-1B10-4DA9-A479-F343DCD050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19943D42-CA03-4E2B-BE54-D866C91FB4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B5A3C-ADDE-47A9-9B7B-78CFE6B69CA2}" type="datetimeFigureOut">
              <a:rPr lang="cs-CZ" smtClean="0"/>
              <a:t>16.07.2023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EF8738C-6982-41D0-884D-506C7045E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3F2D655-4DA9-437E-93E1-8753D78C2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89A01-BE0B-4B5C-89FC-A77A16A78CD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93135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5380D564-B24B-4A08-BDDB-720AA19152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A959100C-0A7F-489E-8669-809F5CF5B8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7E41759-4737-41C6-91CB-937ACBC5B1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7B5A3C-ADDE-47A9-9B7B-78CFE6B69CA2}" type="datetimeFigureOut">
              <a:rPr lang="cs-CZ" smtClean="0"/>
              <a:t>16.07.2023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CCABF63-EB18-4A94-8C55-E89DF5F193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B03B0AF-6152-4638-BF6F-FABDDB6139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189A01-BE0B-4B5C-89FC-A77A16A78CD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5603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80E5FECD-C9FF-49B3-B1FD-6B2D855C4A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9966419-5027-45F0-8198-3159426688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74815" y="798703"/>
            <a:ext cx="5221185" cy="3072015"/>
          </a:xfrm>
        </p:spPr>
        <p:txBody>
          <a:bodyPr anchor="b">
            <a:normAutofit/>
          </a:bodyPr>
          <a:lstStyle/>
          <a:p>
            <a:r>
              <a:rPr lang="cs-CZ">
                <a:solidFill>
                  <a:srgbClr val="FFFFFF"/>
                </a:solidFill>
              </a:rPr>
              <a:t>Prezentace ze stáže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16BE9DAA-BBF1-4180-9632-45F368E2D7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70148" y="3962792"/>
            <a:ext cx="5221185" cy="2102108"/>
          </a:xfrm>
        </p:spPr>
        <p:txBody>
          <a:bodyPr anchor="t">
            <a:normAutofit/>
          </a:bodyPr>
          <a:lstStyle/>
          <a:p>
            <a:r>
              <a:rPr lang="cs-CZ">
                <a:solidFill>
                  <a:srgbClr val="FFFFFF"/>
                </a:solidFill>
              </a:rPr>
              <a:t>Španělsko, Madrid</a:t>
            </a:r>
          </a:p>
          <a:p>
            <a:r>
              <a:rPr lang="cs-CZ">
                <a:solidFill>
                  <a:srgbClr val="FFFFFF"/>
                </a:solidFill>
              </a:rPr>
              <a:t>29.-31.5.2023</a:t>
            </a:r>
          </a:p>
          <a:p>
            <a:r>
              <a:rPr lang="cs-CZ">
                <a:solidFill>
                  <a:srgbClr val="FFFFFF"/>
                </a:solidFill>
              </a:rPr>
              <a:t>Jitka Gavláková</a:t>
            </a:r>
          </a:p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1033" name="Freeform: Shape 1032">
            <a:extLst>
              <a:ext uri="{FF2B5EF4-FFF2-40B4-BE49-F238E27FC236}">
                <a16:creationId xmlns:a16="http://schemas.microsoft.com/office/drawing/2014/main" id="{F5569EEC-E12F-4856-B407-02B2813A4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04059" y="0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35" name="Freeform: Shape 1034">
            <a:extLst>
              <a:ext uri="{FF2B5EF4-FFF2-40B4-BE49-F238E27FC236}">
                <a16:creationId xmlns:a16="http://schemas.microsoft.com/office/drawing/2014/main" id="{CF860788-3A6A-45A3-B3F1-06F159665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67336" y="1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26" name="Picture 2" descr="Publicita - penizeproprahu">
            <a:extLst>
              <a:ext uri="{FF2B5EF4-FFF2-40B4-BE49-F238E27FC236}">
                <a16:creationId xmlns:a16="http://schemas.microsoft.com/office/drawing/2014/main" id="{4CC81F7D-98D4-45AD-874E-B8325AF176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51243" y="2842366"/>
            <a:ext cx="4939504" cy="790320"/>
          </a:xfrm>
          <a:custGeom>
            <a:avLst/>
            <a:gdLst/>
            <a:ahLst/>
            <a:cxnLst/>
            <a:rect l="l" t="t" r="r" b="b"/>
            <a:pathLst>
              <a:path w="4579832" h="5347063">
                <a:moveTo>
                  <a:pt x="106985" y="0"/>
                </a:moveTo>
                <a:lnTo>
                  <a:pt x="4472847" y="0"/>
                </a:lnTo>
                <a:cubicBezTo>
                  <a:pt x="4531933" y="0"/>
                  <a:pt x="4579832" y="47899"/>
                  <a:pt x="4579832" y="106985"/>
                </a:cubicBezTo>
                <a:lnTo>
                  <a:pt x="4579832" y="5240078"/>
                </a:lnTo>
                <a:cubicBezTo>
                  <a:pt x="4579832" y="5299164"/>
                  <a:pt x="4531933" y="5347063"/>
                  <a:pt x="4472847" y="5347063"/>
                </a:cubicBezTo>
                <a:lnTo>
                  <a:pt x="106985" y="5347063"/>
                </a:lnTo>
                <a:cubicBezTo>
                  <a:pt x="47899" y="5347063"/>
                  <a:pt x="0" y="5299164"/>
                  <a:pt x="0" y="5240078"/>
                </a:cubicBezTo>
                <a:lnTo>
                  <a:pt x="0" y="106985"/>
                </a:lnTo>
                <a:cubicBezTo>
                  <a:pt x="0" y="47899"/>
                  <a:pt x="47899" y="0"/>
                  <a:pt x="106985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7" name="Freeform: Shape 1036">
            <a:extLst>
              <a:ext uri="{FF2B5EF4-FFF2-40B4-BE49-F238E27FC236}">
                <a16:creationId xmlns:a16="http://schemas.microsoft.com/office/drawing/2014/main" id="{DF1E3393-B852-4883-B778-ED35251129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032259" y="2916245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4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39" name="Freeform: Shape 1038">
            <a:extLst>
              <a:ext uri="{FF2B5EF4-FFF2-40B4-BE49-F238E27FC236}">
                <a16:creationId xmlns:a16="http://schemas.microsoft.com/office/drawing/2014/main" id="{39853D09-4205-4CC7-83EB-288E886AC9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48440" y="5717906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41" name="Freeform: Shape 1040">
            <a:extLst>
              <a:ext uri="{FF2B5EF4-FFF2-40B4-BE49-F238E27FC236}">
                <a16:creationId xmlns:a16="http://schemas.microsoft.com/office/drawing/2014/main" id="{0D040B79-3E73-4A31-840D-D6B9C9FDFC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47511" y="6258756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043" name="Freeform: Shape 1042">
            <a:extLst>
              <a:ext uri="{FF2B5EF4-FFF2-40B4-BE49-F238E27FC236}">
                <a16:creationId xmlns:a16="http://schemas.microsoft.com/office/drawing/2014/main" id="{156C6AE5-3F8B-42AC-9EA4-1B686A11E9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43820" y="5835650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0298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18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: Shape 20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A9961E5-90FD-425A-8FE8-8EF483CE98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cs-CZ"/>
              <a:t>Základní charakteristika navštívené školy</a:t>
            </a:r>
          </a:p>
        </p:txBody>
      </p:sp>
      <p:sp>
        <p:nvSpPr>
          <p:cNvPr id="23" name="Arc 22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32E7C4C-A21A-4813-8F3F-D0E52E1AC4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Jedná se o veřejnou státní školu </a:t>
            </a:r>
            <a:r>
              <a:rPr lang="cs-CZ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Escuela</a:t>
            </a: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infantil</a:t>
            </a: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zřizovanou Madridskou komunitní radou pro vzdělávání, která leží v okrajové bohatší části Madridu.</a:t>
            </a:r>
          </a:p>
          <a:p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Zařízení je určeno pro děti od narození (většinou od 4. měsíce) do tří let věku s kapacitou 118 míst a je rozdělené do 8 oddělení, z nichž jsou vždy dvě oddělení s dětmi přibližně stejného věku.</a:t>
            </a:r>
          </a:p>
          <a:p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Celkem zde pracuje 16 učitelek, jejichž kvalifikací je vychovatelství.</a:t>
            </a:r>
          </a:p>
          <a:p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Madrid není městem s velkým počtem uprchlíků, proto se tu objevují jednotlivé děti s OMJ z různých zemí celého světa, jejichž rodiče přišli do Madridu za prací. Začlenění jejich dětí do vzdělávacího procesu je proto jednodušší. </a:t>
            </a:r>
          </a:p>
          <a:p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Děti se zapojují do výuky španělského jazyka již od nejmladšího věku, tedy téměř od svých prvních slov, což je pro ně lehčí.</a:t>
            </a:r>
          </a:p>
          <a:p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 děti, které mají problém s jazykem, ale i jinými  specifiky, je možnost využít podporu specialisty, který dítěti vypracuje individuální plán vzdělávání. </a:t>
            </a:r>
          </a:p>
          <a:p>
            <a:endParaRPr lang="cs-CZ" sz="2000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5551450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709F1D5-B0F1-4714-A239-E5B61C1619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228FB460-D3FF-4440-A020-05982A09E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0546" y="1011045"/>
            <a:ext cx="4369859" cy="4369859"/>
          </a:xfrm>
          <a:prstGeom prst="roundRect">
            <a:avLst>
              <a:gd name="adj" fmla="val 275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74A7EAC-D235-4716-87C7-88AD334334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6826" y="1112969"/>
            <a:ext cx="3937298" cy="4166010"/>
          </a:xfrm>
        </p:spPr>
        <p:txBody>
          <a:bodyPr>
            <a:normAutofit/>
          </a:bodyPr>
          <a:lstStyle/>
          <a:p>
            <a:r>
              <a:rPr lang="cs-CZ">
                <a:solidFill>
                  <a:srgbClr val="FFFFFF"/>
                </a:solidFill>
              </a:rPr>
              <a:t>Viděné metody výuky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4847E93-7DC1-4D4B-8829-B19AA7137C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0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5566D6E1-03A1-4D73-A4E0-35D74D568A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961511" y="-1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F835A99-04AC-494A-A572-AFE8413CC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36831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4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C24059B-692E-4470-B912-8EBF4C7968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820880"/>
            <a:ext cx="5257799" cy="4889350"/>
          </a:xfrm>
        </p:spPr>
        <p:txBody>
          <a:bodyPr anchor="t">
            <a:normAutofit/>
          </a:bodyPr>
          <a:lstStyle/>
          <a:p>
            <a:endParaRPr lang="cs-CZ" sz="1300" b="1"/>
          </a:p>
          <a:p>
            <a:r>
              <a:rPr lang="cs-CZ" sz="1300"/>
              <a:t>Při práci s dětmi využívaly vychovatelky hlavně slovní metodu, která je nedílně doplněna názornou demonstrací a rytmizačními prvky. Vzhledem k tomu, že se jednalo o nejmenší děti, které často ještě neuměly pořádně mluvit, byla činnost cílena hlavně na rozvoj jazyka.</a:t>
            </a:r>
          </a:p>
          <a:p>
            <a:r>
              <a:rPr lang="cs-CZ" sz="1300"/>
              <a:t>Děti se již při příchodu do zařízení pozdravily s personálem ve školce. Program ve třídě pak pokračoval uvítáním písničkou a básničkou s rytmizací. </a:t>
            </a:r>
          </a:p>
          <a:p>
            <a:r>
              <a:rPr lang="cs-CZ" sz="1300"/>
              <a:t>Další činnost byla věnována práci s obrazovým materiálem, fotografiemi a dalšími předměty. Děti se snažily samy umístit dané předměty dle instrukcí vychovatelek a svého uvážení a dovedností. Důraz byl kladen na uvědomění si vlastní osoby a jména.</a:t>
            </a:r>
          </a:p>
          <a:p>
            <a:r>
              <a:rPr lang="cs-CZ" sz="1300"/>
              <a:t>Všechny didaktické hry byly formou hravých činností s příběhem a tajemnem. Velmi se mi líbilo, jak  byly děti aktivovány foukáním do kouzelné krabičky, ze které vychovatelka vylovila překvapení – foto rodin jednotlivých dětí. Následně si povídali o vyfocených členech  rodin    a navazovali tak společně přívětivé sociální vztahy s dětmi i mezi nimi. </a:t>
            </a:r>
          </a:p>
          <a:p>
            <a:r>
              <a:rPr lang="cs-CZ" sz="1300"/>
              <a:t>Nakonec se jednalo o individuální práci dětí, kdy samy bez pokynů sbíraly předměty rozházené po zemi a umisťovaly je do připravených plechovek. </a:t>
            </a:r>
          </a:p>
          <a:p>
            <a:endParaRPr lang="cs-CZ" sz="1300"/>
          </a:p>
          <a:p>
            <a:endParaRPr lang="cs-CZ" sz="130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7B786209-1B0B-4CA9-9BDD-F7327066A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2D2964BB-484D-45AE-AD66-D407D06296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418308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6691AC69-A76E-4DAB-B565-468B6B87AC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132972" y="6258755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82540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C2554CA6-288E-4202-BC52-2E5A8F0C0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189" y="1119031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7AAB714-D874-4358-9DBF-07B01FCEB8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1074" y="1396686"/>
            <a:ext cx="3240506" cy="4064628"/>
          </a:xfrm>
        </p:spPr>
        <p:txBody>
          <a:bodyPr>
            <a:normAutofit/>
          </a:bodyPr>
          <a:lstStyle/>
          <a:p>
            <a:r>
              <a:rPr lang="cs-CZ">
                <a:solidFill>
                  <a:srgbClr val="FFFFFF"/>
                </a:solidFill>
              </a:rPr>
              <a:t>Jak co jsem se naučila využiji ve své praxi</a:t>
            </a:r>
          </a:p>
        </p:txBody>
      </p:sp>
      <p:sp>
        <p:nvSpPr>
          <p:cNvPr id="25" name="Arc 24">
            <a:extLst>
              <a:ext uri="{FF2B5EF4-FFF2-40B4-BE49-F238E27FC236}">
                <a16:creationId xmlns:a16="http://schemas.microsoft.com/office/drawing/2014/main" id="{5B7778FC-632E-4DCA-A7CB-0D7731CCF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9809111">
            <a:off x="8683720" y="941148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FA23A907-97FB-4A8F-880A-DD77401C42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0048" y="4780992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C27CE40-837C-4EB8-BCFB-FC321C38D0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0153" y="1526033"/>
            <a:ext cx="5536397" cy="3935281"/>
          </a:xfrm>
        </p:spPr>
        <p:txBody>
          <a:bodyPr>
            <a:normAutofit/>
          </a:bodyPr>
          <a:lstStyle/>
          <a:p>
            <a:endParaRPr lang="cs-CZ" sz="1800" i="1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cs-CZ" sz="18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 rámci stáže  jsem se seznámila se systémem práce s nejmenšími dětmi     v jiném školském systému.</a:t>
            </a:r>
          </a:p>
          <a:p>
            <a:r>
              <a:rPr lang="cs-CZ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 vlastní výuky rozhodně zařadím nápady, kterými vychovatelky motivovaly děti k různým činnostem, které se dají využít i pro starší věkovou skupinu dětí. </a:t>
            </a:r>
          </a:p>
          <a:p>
            <a:r>
              <a:rPr lang="cs-CZ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Určitě zpracuji i některé obrazové </a:t>
            </a:r>
            <a:r>
              <a:rPr lang="cs-CZ" sz="18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pomůcky, které vychovatelky používaly.</a:t>
            </a:r>
            <a:endParaRPr lang="cs-CZ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cs-CZ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Zaujal mě i systém možnosti konzultace problémových dětí se specialistou, který vypracuje konkrétní individuální plán práce s dítětem.</a:t>
            </a:r>
            <a:endParaRPr lang="cs-CZ" sz="1800"/>
          </a:p>
        </p:txBody>
      </p:sp>
    </p:spTree>
    <p:extLst>
      <p:ext uri="{BB962C8B-B14F-4D97-AF65-F5344CB8AC3E}">
        <p14:creationId xmlns:p14="http://schemas.microsoft.com/office/powerpoint/2010/main" val="37166176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240128E-9201-44D4-B76D-D51B93263E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cs-CZ">
                <a:solidFill>
                  <a:srgbClr val="FFFFFF"/>
                </a:solidFill>
              </a:rPr>
              <a:t>Celkové shrnutí 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FE83E5E-C79A-4961-895F-AB9BA41C5A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7382741" cy="5585619"/>
          </a:xfrm>
        </p:spPr>
        <p:txBody>
          <a:bodyPr anchor="ctr">
            <a:normAutofit/>
          </a:bodyPr>
          <a:lstStyle/>
          <a:p>
            <a:r>
              <a:rPr lang="cs-CZ" dirty="0"/>
              <a:t>Stáž byla velmi přínosná z hlediska práce             s nejmenšími dětmi a jejich výuka španělského jazyka od úplných prvopočátků jejich řeči.</a:t>
            </a:r>
          </a:p>
          <a:p>
            <a:r>
              <a:rPr lang="cs-CZ" dirty="0"/>
              <a:t>Dalším kladem byly přímé konzultace                   s pedagogy, kteří se jim věnují a seznámení se tak možnostmi jejich práce s dětmi i s úskalími dalšího profesního vzdělávání.</a:t>
            </a:r>
          </a:p>
          <a:p>
            <a:r>
              <a:rPr lang="cs-CZ" dirty="0"/>
              <a:t>Bylo velmi zajímavé, setkat se s jiným věkovým typem dětí a rozhovor s pedagogy o systému inkluze dětí s OMJ i s jinými omezeními do vzdělávacího procesu. </a:t>
            </a:r>
          </a:p>
        </p:txBody>
      </p:sp>
    </p:spTree>
    <p:extLst>
      <p:ext uri="{BB962C8B-B14F-4D97-AF65-F5344CB8AC3E}">
        <p14:creationId xmlns:p14="http://schemas.microsoft.com/office/powerpoint/2010/main" val="33384575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F90A25A-E506-4D73-B878-517226B8A0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338" y="640080"/>
            <a:ext cx="3734014" cy="356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/>
              <a:t>ESCUELA INFANTIL MADRID</a:t>
            </a:r>
            <a:endParaRPr lang="en-US" sz="5400" b="1"/>
          </a:p>
        </p:txBody>
      </p:sp>
      <p:sp>
        <p:nvSpPr>
          <p:cNvPr id="1033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CCA205B-8102-B9D7-8C98-6808E9AAEB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32" r="6340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0250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6C2997EE-0889-44C3-AC0D-18F26AC9AA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DF8B71A3-2EA8-19B8-3E70-F8ABE0DC115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123" r="-3" b="35006"/>
          <a:stretch/>
        </p:blipFill>
        <p:spPr>
          <a:xfrm>
            <a:off x="20" y="10"/>
            <a:ext cx="7215381" cy="2969294"/>
          </a:xfrm>
          <a:custGeom>
            <a:avLst/>
            <a:gdLst/>
            <a:ahLst/>
            <a:cxnLst/>
            <a:rect l="l" t="t" r="r" b="b"/>
            <a:pathLst>
              <a:path w="7215401" h="2969304">
                <a:moveTo>
                  <a:pt x="0" y="0"/>
                </a:moveTo>
                <a:lnTo>
                  <a:pt x="677334" y="0"/>
                </a:lnTo>
                <a:lnTo>
                  <a:pt x="1168036" y="0"/>
                </a:lnTo>
                <a:lnTo>
                  <a:pt x="1205499" y="0"/>
                </a:lnTo>
                <a:lnTo>
                  <a:pt x="1647632" y="0"/>
                </a:lnTo>
                <a:lnTo>
                  <a:pt x="7215401" y="0"/>
                </a:lnTo>
                <a:lnTo>
                  <a:pt x="5840224" y="2969304"/>
                </a:lnTo>
                <a:lnTo>
                  <a:pt x="0" y="2969304"/>
                </a:lnTo>
                <a:close/>
              </a:path>
            </a:pathLst>
          </a:cu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E9868C59-E7FB-4818-5A07-1471BD119D8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3880" r="-3" b="-3"/>
          <a:stretch/>
        </p:blipFill>
        <p:spPr>
          <a:xfrm>
            <a:off x="5622233" y="10"/>
            <a:ext cx="6569769" cy="3750724"/>
          </a:xfrm>
          <a:custGeom>
            <a:avLst/>
            <a:gdLst/>
            <a:ahLst/>
            <a:cxnLst/>
            <a:rect l="l" t="t" r="r" b="b"/>
            <a:pathLst>
              <a:path w="6569769" h="3750734">
                <a:moveTo>
                  <a:pt x="1738471" y="0"/>
                </a:moveTo>
                <a:lnTo>
                  <a:pt x="6569769" y="0"/>
                </a:lnTo>
                <a:lnTo>
                  <a:pt x="6569769" y="3750734"/>
                </a:lnTo>
                <a:lnTo>
                  <a:pt x="0" y="3750734"/>
                </a:lnTo>
                <a:close/>
              </a:path>
            </a:pathLst>
          </a:cu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9F82240F-F1FB-2C82-5A1B-8154A6E454B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0789" b="19771"/>
          <a:stretch/>
        </p:blipFill>
        <p:spPr>
          <a:xfrm>
            <a:off x="4182011" y="3887894"/>
            <a:ext cx="8009991" cy="2970106"/>
          </a:xfrm>
          <a:custGeom>
            <a:avLst/>
            <a:gdLst/>
            <a:ahLst/>
            <a:cxnLst/>
            <a:rect l="l" t="t" r="r" b="b"/>
            <a:pathLst>
              <a:path w="8009991" h="2970106">
                <a:moveTo>
                  <a:pt x="1376648" y="0"/>
                </a:moveTo>
                <a:lnTo>
                  <a:pt x="8009991" y="0"/>
                </a:lnTo>
                <a:lnTo>
                  <a:pt x="8009991" y="2970106"/>
                </a:lnTo>
                <a:lnTo>
                  <a:pt x="0" y="2970106"/>
                </a:lnTo>
                <a:close/>
              </a:path>
            </a:pathLst>
          </a:cu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EB046F08-8D3B-D9E2-2F77-BB61C62DEDA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1429" r="1" b="8017"/>
          <a:stretch/>
        </p:blipFill>
        <p:spPr>
          <a:xfrm>
            <a:off x="1" y="3106464"/>
            <a:ext cx="6209553" cy="3751536"/>
          </a:xfrm>
          <a:custGeom>
            <a:avLst/>
            <a:gdLst/>
            <a:ahLst/>
            <a:cxnLst/>
            <a:rect l="l" t="t" r="r" b="b"/>
            <a:pathLst>
              <a:path w="6209553" h="3751536">
                <a:moveTo>
                  <a:pt x="0" y="0"/>
                </a:moveTo>
                <a:lnTo>
                  <a:pt x="5776701" y="0"/>
                </a:lnTo>
                <a:lnTo>
                  <a:pt x="4041567" y="3746529"/>
                </a:lnTo>
                <a:lnTo>
                  <a:pt x="6209553" y="3746529"/>
                </a:lnTo>
                <a:lnTo>
                  <a:pt x="6209553" y="3746530"/>
                </a:lnTo>
                <a:lnTo>
                  <a:pt x="1647632" y="3746530"/>
                </a:lnTo>
                <a:lnTo>
                  <a:pt x="1647632" y="3751536"/>
                </a:lnTo>
                <a:lnTo>
                  <a:pt x="0" y="3751536"/>
                </a:lnTo>
                <a:close/>
              </a:path>
            </a:pathLst>
          </a:custGeom>
        </p:spPr>
      </p:pic>
      <p:sp>
        <p:nvSpPr>
          <p:cNvPr id="2" name="AutoShape 2">
            <a:extLst>
              <a:ext uri="{FF2B5EF4-FFF2-40B4-BE49-F238E27FC236}">
                <a16:creationId xmlns:a16="http://schemas.microsoft.com/office/drawing/2014/main" id="{E8D93899-33C9-FB31-7B9A-A6044D0C0E5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599" y="3276599"/>
            <a:ext cx="950843" cy="950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73371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66BF2735-A863-B40E-D766-EE5A28B7738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616" r="1" b="36511"/>
          <a:stretch/>
        </p:blipFill>
        <p:spPr>
          <a:xfrm>
            <a:off x="6176433" y="10"/>
            <a:ext cx="6015567" cy="3920034"/>
          </a:xfrm>
          <a:custGeom>
            <a:avLst/>
            <a:gdLst/>
            <a:ahLst/>
            <a:cxnLst/>
            <a:rect l="l" t="t" r="r" b="b"/>
            <a:pathLst>
              <a:path w="6015567" h="3920044">
                <a:moveTo>
                  <a:pt x="0" y="0"/>
                </a:moveTo>
                <a:lnTo>
                  <a:pt x="6015567" y="0"/>
                </a:lnTo>
                <a:lnTo>
                  <a:pt x="6015567" y="3920044"/>
                </a:lnTo>
                <a:lnTo>
                  <a:pt x="2469659" y="3920044"/>
                </a:lnTo>
                <a:lnTo>
                  <a:pt x="2469659" y="3103224"/>
                </a:lnTo>
                <a:lnTo>
                  <a:pt x="0" y="3103224"/>
                </a:lnTo>
                <a:close/>
              </a:path>
            </a:pathLst>
          </a:cu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BC27BB03-64BB-63A1-3A83-7160142B3F2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385" r="-1" b="-1"/>
          <a:stretch/>
        </p:blipFill>
        <p:spPr>
          <a:xfrm>
            <a:off x="20" y="4069976"/>
            <a:ext cx="3535311" cy="2788023"/>
          </a:xfrm>
          <a:prstGeom prst="rect">
            <a:avLst/>
          </a:prstGeom>
        </p:spPr>
      </p:pic>
      <p:pic>
        <p:nvPicPr>
          <p:cNvPr id="2" name="Obrázek 1">
            <a:extLst>
              <a:ext uri="{FF2B5EF4-FFF2-40B4-BE49-F238E27FC236}">
                <a16:creationId xmlns:a16="http://schemas.microsoft.com/office/drawing/2014/main" id="{4ABCA669-770C-38DD-4105-72CD3CCB081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52" b="2"/>
          <a:stretch/>
        </p:blipFill>
        <p:spPr>
          <a:xfrm>
            <a:off x="3696199" y="3257176"/>
            <a:ext cx="4789093" cy="3600824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DC46F97F-AC7C-EB0A-9B7E-59BB6D402B2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3376" r="1" b="37751"/>
          <a:stretch/>
        </p:blipFill>
        <p:spPr>
          <a:xfrm>
            <a:off x="1" y="10"/>
            <a:ext cx="6015567" cy="3920034"/>
          </a:xfrm>
          <a:custGeom>
            <a:avLst/>
            <a:gdLst/>
            <a:ahLst/>
            <a:cxnLst/>
            <a:rect l="l" t="t" r="r" b="b"/>
            <a:pathLst>
              <a:path w="6015567" h="3920044">
                <a:moveTo>
                  <a:pt x="0" y="0"/>
                </a:moveTo>
                <a:lnTo>
                  <a:pt x="6015567" y="0"/>
                </a:lnTo>
                <a:lnTo>
                  <a:pt x="6015567" y="3103224"/>
                </a:lnTo>
                <a:lnTo>
                  <a:pt x="3545908" y="3103224"/>
                </a:lnTo>
                <a:lnTo>
                  <a:pt x="3545908" y="3920044"/>
                </a:lnTo>
                <a:lnTo>
                  <a:pt x="0" y="3920044"/>
                </a:lnTo>
                <a:close/>
              </a:path>
            </a:pathLst>
          </a:cu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51F8E0ED-EE65-4C2B-DF41-03203E39750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4610" b="-4"/>
          <a:stretch/>
        </p:blipFill>
        <p:spPr>
          <a:xfrm>
            <a:off x="8646161" y="4069976"/>
            <a:ext cx="3545840" cy="2788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1147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6906711-0AFB-47DD-A4B6-4E94B38B8C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A91F649-894C-41F6-A21D-3D1AC558E9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877832"/>
          </a:xfrm>
          <a:custGeom>
            <a:avLst/>
            <a:gdLst>
              <a:gd name="connsiteX0" fmla="*/ 6789701 w 12192000"/>
              <a:gd name="connsiteY0" fmla="*/ 2809623 h 2877832"/>
              <a:gd name="connsiteX1" fmla="*/ 6788702 w 12192000"/>
              <a:gd name="connsiteY1" fmla="*/ 2809701 h 2877832"/>
              <a:gd name="connsiteX2" fmla="*/ 6788476 w 12192000"/>
              <a:gd name="connsiteY2" fmla="*/ 2810235 h 2877832"/>
              <a:gd name="connsiteX3" fmla="*/ 0 w 12192000"/>
              <a:gd name="connsiteY3" fmla="*/ 0 h 2877832"/>
              <a:gd name="connsiteX4" fmla="*/ 12192000 w 12192000"/>
              <a:gd name="connsiteY4" fmla="*/ 0 h 2877832"/>
              <a:gd name="connsiteX5" fmla="*/ 12192000 w 12192000"/>
              <a:gd name="connsiteY5" fmla="*/ 1915388 h 2877832"/>
              <a:gd name="connsiteX6" fmla="*/ 12061096 w 12192000"/>
              <a:gd name="connsiteY6" fmla="*/ 1954428 h 2877832"/>
              <a:gd name="connsiteX7" fmla="*/ 11676800 w 12192000"/>
              <a:gd name="connsiteY7" fmla="*/ 2058003 h 2877832"/>
              <a:gd name="connsiteX8" fmla="*/ 10425355 w 12192000"/>
              <a:gd name="connsiteY8" fmla="*/ 2341542 h 2877832"/>
              <a:gd name="connsiteX9" fmla="*/ 9424022 w 12192000"/>
              <a:gd name="connsiteY9" fmla="*/ 2516704 h 2877832"/>
              <a:gd name="connsiteX10" fmla="*/ 8458419 w 12192000"/>
              <a:gd name="connsiteY10" fmla="*/ 2650405 h 2877832"/>
              <a:gd name="connsiteX11" fmla="*/ 7715970 w 12192000"/>
              <a:gd name="connsiteY11" fmla="*/ 2730352 h 2877832"/>
              <a:gd name="connsiteX12" fmla="*/ 6951716 w 12192000"/>
              <a:gd name="connsiteY12" fmla="*/ 2796132 h 2877832"/>
              <a:gd name="connsiteX13" fmla="*/ 6936303 w 12192000"/>
              <a:gd name="connsiteY13" fmla="*/ 2798203 h 2877832"/>
              <a:gd name="connsiteX14" fmla="*/ 6790448 w 12192000"/>
              <a:gd name="connsiteY14" fmla="*/ 2809564 h 2877832"/>
              <a:gd name="connsiteX15" fmla="*/ 6799941 w 12192000"/>
              <a:gd name="connsiteY15" fmla="*/ 2811384 h 2877832"/>
              <a:gd name="connsiteX16" fmla="*/ 6835432 w 12192000"/>
              <a:gd name="connsiteY16" fmla="*/ 2809677 h 2877832"/>
              <a:gd name="connsiteX17" fmla="*/ 6884003 w 12192000"/>
              <a:gd name="connsiteY17" fmla="*/ 2806699 h 2877832"/>
              <a:gd name="connsiteX18" fmla="*/ 7578771 w 12192000"/>
              <a:gd name="connsiteY18" fmla="*/ 2774172 h 2877832"/>
              <a:gd name="connsiteX19" fmla="*/ 8623845 w 12192000"/>
              <a:gd name="connsiteY19" fmla="*/ 2687275 h 2877832"/>
              <a:gd name="connsiteX20" fmla="*/ 9479970 w 12192000"/>
              <a:gd name="connsiteY20" fmla="*/ 2583369 h 2877832"/>
              <a:gd name="connsiteX21" fmla="*/ 10629308 w 12192000"/>
              <a:gd name="connsiteY21" fmla="*/ 2389212 h 2877832"/>
              <a:gd name="connsiteX22" fmla="*/ 11998498 w 12192000"/>
              <a:gd name="connsiteY22" fmla="*/ 2063218 h 2877832"/>
              <a:gd name="connsiteX23" fmla="*/ 12192000 w 12192000"/>
              <a:gd name="connsiteY23" fmla="*/ 2006219 h 2877832"/>
              <a:gd name="connsiteX24" fmla="*/ 12192000 w 12192000"/>
              <a:gd name="connsiteY24" fmla="*/ 2060956 h 2877832"/>
              <a:gd name="connsiteX25" fmla="*/ 11829257 w 12192000"/>
              <a:gd name="connsiteY25" fmla="*/ 2166255 h 2877832"/>
              <a:gd name="connsiteX26" fmla="*/ 10939183 w 12192000"/>
              <a:gd name="connsiteY26" fmla="*/ 2380770 h 2877832"/>
              <a:gd name="connsiteX27" fmla="*/ 9985530 w 12192000"/>
              <a:gd name="connsiteY27" fmla="*/ 2560775 h 2877832"/>
              <a:gd name="connsiteX28" fmla="*/ 9186882 w 12192000"/>
              <a:gd name="connsiteY28" fmla="*/ 2676722 h 2877832"/>
              <a:gd name="connsiteX29" fmla="*/ 8578198 w 12192000"/>
              <a:gd name="connsiteY29" fmla="*/ 2746241 h 2877832"/>
              <a:gd name="connsiteX30" fmla="*/ 7864358 w 12192000"/>
              <a:gd name="connsiteY30" fmla="*/ 2807692 h 2877832"/>
              <a:gd name="connsiteX31" fmla="*/ 6935502 w 12192000"/>
              <a:gd name="connsiteY31" fmla="*/ 2859086 h 2877832"/>
              <a:gd name="connsiteX32" fmla="*/ 6477750 w 12192000"/>
              <a:gd name="connsiteY32" fmla="*/ 2872989 h 2877832"/>
              <a:gd name="connsiteX33" fmla="*/ 6362294 w 12192000"/>
              <a:gd name="connsiteY33" fmla="*/ 2877832 h 2877832"/>
              <a:gd name="connsiteX34" fmla="*/ 6057129 w 12192000"/>
              <a:gd name="connsiteY34" fmla="*/ 2877832 h 2877832"/>
              <a:gd name="connsiteX35" fmla="*/ 5977784 w 12192000"/>
              <a:gd name="connsiteY35" fmla="*/ 2873238 h 2877832"/>
              <a:gd name="connsiteX36" fmla="*/ 5265087 w 12192000"/>
              <a:gd name="connsiteY36" fmla="*/ 2836989 h 2877832"/>
              <a:gd name="connsiteX37" fmla="*/ 4346277 w 12192000"/>
              <a:gd name="connsiteY37" fmla="*/ 2774919 h 2877832"/>
              <a:gd name="connsiteX38" fmla="*/ 3373045 w 12192000"/>
              <a:gd name="connsiteY38" fmla="*/ 2676350 h 2877832"/>
              <a:gd name="connsiteX39" fmla="*/ 2362173 w 12192000"/>
              <a:gd name="connsiteY39" fmla="*/ 2557423 h 2877832"/>
              <a:gd name="connsiteX40" fmla="*/ 1233178 w 12192000"/>
              <a:gd name="connsiteY40" fmla="*/ 2384247 h 2877832"/>
              <a:gd name="connsiteX41" fmla="*/ 68500 w 12192000"/>
              <a:gd name="connsiteY41" fmla="*/ 2144540 h 2877832"/>
              <a:gd name="connsiteX42" fmla="*/ 0 w 12192000"/>
              <a:gd name="connsiteY42" fmla="*/ 2127185 h 2877832"/>
              <a:gd name="connsiteX43" fmla="*/ 0 w 12192000"/>
              <a:gd name="connsiteY43" fmla="*/ 2070696 h 2877832"/>
              <a:gd name="connsiteX44" fmla="*/ 72441 w 12192000"/>
              <a:gd name="connsiteY44" fmla="*/ 2089473 h 2877832"/>
              <a:gd name="connsiteX45" fmla="*/ 600716 w 12192000"/>
              <a:gd name="connsiteY45" fmla="*/ 2207843 h 2877832"/>
              <a:gd name="connsiteX46" fmla="*/ 1769512 w 12192000"/>
              <a:gd name="connsiteY46" fmla="*/ 2418011 h 2877832"/>
              <a:gd name="connsiteX47" fmla="*/ 2613554 w 12192000"/>
              <a:gd name="connsiteY47" fmla="*/ 2534953 h 2877832"/>
              <a:gd name="connsiteX48" fmla="*/ 2581134 w 12192000"/>
              <a:gd name="connsiteY48" fmla="*/ 2525022 h 2877832"/>
              <a:gd name="connsiteX49" fmla="*/ 1112635 w 12192000"/>
              <a:gd name="connsiteY49" fmla="*/ 2192325 h 2877832"/>
              <a:gd name="connsiteX50" fmla="*/ 420412 w 12192000"/>
              <a:gd name="connsiteY50" fmla="*/ 1992892 h 2877832"/>
              <a:gd name="connsiteX51" fmla="*/ 0 w 12192000"/>
              <a:gd name="connsiteY51" fmla="*/ 1853975 h 2877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000" h="2877832">
                <a:moveTo>
                  <a:pt x="6789701" y="2809623"/>
                </a:moveTo>
                <a:lnTo>
                  <a:pt x="6788702" y="2809701"/>
                </a:lnTo>
                <a:lnTo>
                  <a:pt x="6788476" y="2810235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1915388"/>
                </a:lnTo>
                <a:lnTo>
                  <a:pt x="12061096" y="1954428"/>
                </a:lnTo>
                <a:cubicBezTo>
                  <a:pt x="11933500" y="1990642"/>
                  <a:pt x="11805390" y="2025171"/>
                  <a:pt x="11676800" y="2058003"/>
                </a:cubicBezTo>
                <a:cubicBezTo>
                  <a:pt x="11262789" y="2165510"/>
                  <a:pt x="10845343" y="2259112"/>
                  <a:pt x="10425355" y="2341542"/>
                </a:cubicBezTo>
                <a:cubicBezTo>
                  <a:pt x="10092810" y="2406753"/>
                  <a:pt x="9759033" y="2465150"/>
                  <a:pt x="9424022" y="2516704"/>
                </a:cubicBezTo>
                <a:cubicBezTo>
                  <a:pt x="9102997" y="2566361"/>
                  <a:pt x="8781133" y="2610928"/>
                  <a:pt x="8458419" y="2650405"/>
                </a:cubicBezTo>
                <a:cubicBezTo>
                  <a:pt x="8211360" y="2680571"/>
                  <a:pt x="7963792" y="2706144"/>
                  <a:pt x="7715970" y="2730352"/>
                </a:cubicBezTo>
                <a:lnTo>
                  <a:pt x="6951716" y="2796132"/>
                </a:lnTo>
                <a:lnTo>
                  <a:pt x="6936303" y="2798203"/>
                </a:lnTo>
                <a:lnTo>
                  <a:pt x="6790448" y="2809564"/>
                </a:lnTo>
                <a:lnTo>
                  <a:pt x="6799941" y="2811384"/>
                </a:lnTo>
                <a:cubicBezTo>
                  <a:pt x="6811623" y="2811850"/>
                  <a:pt x="6823734" y="2809677"/>
                  <a:pt x="6835432" y="2809677"/>
                </a:cubicBezTo>
                <a:cubicBezTo>
                  <a:pt x="6851580" y="2809677"/>
                  <a:pt x="6867729" y="2807070"/>
                  <a:pt x="6884003" y="2806699"/>
                </a:cubicBezTo>
                <a:cubicBezTo>
                  <a:pt x="7115805" y="2801237"/>
                  <a:pt x="7347351" y="2789070"/>
                  <a:pt x="7578771" y="2774172"/>
                </a:cubicBezTo>
                <a:cubicBezTo>
                  <a:pt x="7927552" y="2751704"/>
                  <a:pt x="8276080" y="2723525"/>
                  <a:pt x="8623845" y="2687275"/>
                </a:cubicBezTo>
                <a:cubicBezTo>
                  <a:pt x="8909939" y="2657977"/>
                  <a:pt x="9195310" y="2623342"/>
                  <a:pt x="9479970" y="2583369"/>
                </a:cubicBezTo>
                <a:cubicBezTo>
                  <a:pt x="9864901" y="2528995"/>
                  <a:pt x="10248014" y="2464281"/>
                  <a:pt x="10629308" y="2389212"/>
                </a:cubicBezTo>
                <a:cubicBezTo>
                  <a:pt x="11090114" y="2298092"/>
                  <a:pt x="11546975" y="2190586"/>
                  <a:pt x="11998498" y="2063218"/>
                </a:cubicBezTo>
                <a:lnTo>
                  <a:pt x="12192000" y="2006219"/>
                </a:lnTo>
                <a:lnTo>
                  <a:pt x="12192000" y="2060956"/>
                </a:lnTo>
                <a:lnTo>
                  <a:pt x="11829257" y="2166255"/>
                </a:lnTo>
                <a:cubicBezTo>
                  <a:pt x="11534769" y="2245952"/>
                  <a:pt x="11238120" y="2316838"/>
                  <a:pt x="10939183" y="2380770"/>
                </a:cubicBezTo>
                <a:cubicBezTo>
                  <a:pt x="10622824" y="2448552"/>
                  <a:pt x="10304941" y="2508549"/>
                  <a:pt x="9985530" y="2560775"/>
                </a:cubicBezTo>
                <a:cubicBezTo>
                  <a:pt x="9720036" y="2604224"/>
                  <a:pt x="9453814" y="2642869"/>
                  <a:pt x="9186882" y="2676722"/>
                </a:cubicBezTo>
                <a:cubicBezTo>
                  <a:pt x="8984197" y="2702296"/>
                  <a:pt x="8781514" y="2726379"/>
                  <a:pt x="8578198" y="2746241"/>
                </a:cubicBezTo>
                <a:cubicBezTo>
                  <a:pt x="8340547" y="2768961"/>
                  <a:pt x="8102644" y="2790436"/>
                  <a:pt x="7864358" y="2807692"/>
                </a:cubicBezTo>
                <a:cubicBezTo>
                  <a:pt x="7554994" y="2830036"/>
                  <a:pt x="7245502" y="2847914"/>
                  <a:pt x="6935502" y="2859086"/>
                </a:cubicBezTo>
                <a:cubicBezTo>
                  <a:pt x="6782917" y="2864549"/>
                  <a:pt x="6630334" y="2868397"/>
                  <a:pt x="6477750" y="2872989"/>
                </a:cubicBezTo>
                <a:cubicBezTo>
                  <a:pt x="6439195" y="2870905"/>
                  <a:pt x="6400529" y="2872530"/>
                  <a:pt x="6362294" y="2877832"/>
                </a:cubicBezTo>
                <a:lnTo>
                  <a:pt x="6057129" y="2877832"/>
                </a:lnTo>
                <a:lnTo>
                  <a:pt x="5977784" y="2873238"/>
                </a:lnTo>
                <a:cubicBezTo>
                  <a:pt x="5740261" y="2860825"/>
                  <a:pt x="5502739" y="2847046"/>
                  <a:pt x="5265087" y="2836989"/>
                </a:cubicBezTo>
                <a:cubicBezTo>
                  <a:pt x="4958267" y="2824573"/>
                  <a:pt x="4651826" y="2804093"/>
                  <a:pt x="4346277" y="2774919"/>
                </a:cubicBezTo>
                <a:cubicBezTo>
                  <a:pt x="4021654" y="2744007"/>
                  <a:pt x="3697795" y="2709372"/>
                  <a:pt x="3373045" y="2676350"/>
                </a:cubicBezTo>
                <a:cubicBezTo>
                  <a:pt x="3035412" y="2642088"/>
                  <a:pt x="2698456" y="2602449"/>
                  <a:pt x="2362173" y="2557423"/>
                </a:cubicBezTo>
                <a:cubicBezTo>
                  <a:pt x="1984692" y="2507270"/>
                  <a:pt x="1608364" y="2449544"/>
                  <a:pt x="1233178" y="2384247"/>
                </a:cubicBezTo>
                <a:cubicBezTo>
                  <a:pt x="842181" y="2315534"/>
                  <a:pt x="453758" y="2237046"/>
                  <a:pt x="68500" y="2144540"/>
                </a:cubicBezTo>
                <a:lnTo>
                  <a:pt x="0" y="2127185"/>
                </a:lnTo>
                <a:lnTo>
                  <a:pt x="0" y="2070696"/>
                </a:lnTo>
                <a:lnTo>
                  <a:pt x="72441" y="2089473"/>
                </a:lnTo>
                <a:cubicBezTo>
                  <a:pt x="247961" y="2131651"/>
                  <a:pt x="424164" y="2170911"/>
                  <a:pt x="600716" y="2207843"/>
                </a:cubicBezTo>
                <a:cubicBezTo>
                  <a:pt x="988279" y="2288657"/>
                  <a:pt x="1378133" y="2357555"/>
                  <a:pt x="1769512" y="2418011"/>
                </a:cubicBezTo>
                <a:cubicBezTo>
                  <a:pt x="2052426" y="2461587"/>
                  <a:pt x="2335725" y="2501684"/>
                  <a:pt x="2613554" y="2534953"/>
                </a:cubicBezTo>
                <a:cubicBezTo>
                  <a:pt x="2605544" y="2537560"/>
                  <a:pt x="2594611" y="2527504"/>
                  <a:pt x="2581134" y="2525022"/>
                </a:cubicBezTo>
                <a:cubicBezTo>
                  <a:pt x="2087178" y="2433070"/>
                  <a:pt x="1597684" y="2322177"/>
                  <a:pt x="1112635" y="2192325"/>
                </a:cubicBezTo>
                <a:cubicBezTo>
                  <a:pt x="880453" y="2130254"/>
                  <a:pt x="649713" y="2063776"/>
                  <a:pt x="420412" y="1992892"/>
                </a:cubicBezTo>
                <a:lnTo>
                  <a:pt x="0" y="18539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2D102CD-D004-4D37-A399-13FF715D99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1" y="390525"/>
            <a:ext cx="10909640" cy="151030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66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Děkuj</a:t>
            </a:r>
            <a:r>
              <a:rPr lang="cs-CZ" sz="6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</a:t>
            </a:r>
            <a:r>
              <a:rPr lang="en-US" sz="6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za </a:t>
            </a:r>
            <a:r>
              <a:rPr lang="en-US" sz="66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pozornost</a:t>
            </a:r>
            <a:r>
              <a:rPr lang="en-US" sz="6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56037404-66BD-46B5-9323-1B53131967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1753266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563791 w 4243589"/>
              <a:gd name="connsiteY1" fmla="*/ 0 h 18288"/>
              <a:gd name="connsiteX2" fmla="*/ 1042710 w 4243589"/>
              <a:gd name="connsiteY2" fmla="*/ 0 h 18288"/>
              <a:gd name="connsiteX3" fmla="*/ 1564066 w 4243589"/>
              <a:gd name="connsiteY3" fmla="*/ 0 h 18288"/>
              <a:gd name="connsiteX4" fmla="*/ 2212729 w 4243589"/>
              <a:gd name="connsiteY4" fmla="*/ 0 h 18288"/>
              <a:gd name="connsiteX5" fmla="*/ 2776520 w 4243589"/>
              <a:gd name="connsiteY5" fmla="*/ 0 h 18288"/>
              <a:gd name="connsiteX6" fmla="*/ 3297875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637362 w 4243589"/>
              <a:gd name="connsiteY9" fmla="*/ 18288 h 18288"/>
              <a:gd name="connsiteX10" fmla="*/ 3116007 w 4243589"/>
              <a:gd name="connsiteY10" fmla="*/ 18288 h 18288"/>
              <a:gd name="connsiteX11" fmla="*/ 2424908 w 4243589"/>
              <a:gd name="connsiteY11" fmla="*/ 18288 h 18288"/>
              <a:gd name="connsiteX12" fmla="*/ 1861117 w 4243589"/>
              <a:gd name="connsiteY12" fmla="*/ 18288 h 18288"/>
              <a:gd name="connsiteX13" fmla="*/ 1382198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3987" y="7429"/>
                  <a:pt x="4243569" y="10822"/>
                  <a:pt x="4243589" y="18288"/>
                </a:cubicBezTo>
                <a:cubicBezTo>
                  <a:pt x="4112949" y="-2855"/>
                  <a:pt x="3928037" y="1831"/>
                  <a:pt x="3637362" y="18288"/>
                </a:cubicBezTo>
                <a:cubicBezTo>
                  <a:pt x="3346687" y="34745"/>
                  <a:pt x="3254446" y="26669"/>
                  <a:pt x="3116007" y="18288"/>
                </a:cubicBezTo>
                <a:cubicBezTo>
                  <a:pt x="2977569" y="9907"/>
                  <a:pt x="2620228" y="28873"/>
                  <a:pt x="2424908" y="18288"/>
                </a:cubicBezTo>
                <a:cubicBezTo>
                  <a:pt x="2229588" y="7703"/>
                  <a:pt x="2088287" y="-3854"/>
                  <a:pt x="1861117" y="18288"/>
                </a:cubicBezTo>
                <a:cubicBezTo>
                  <a:pt x="1633947" y="40430"/>
                  <a:pt x="1502447" y="-871"/>
                  <a:pt x="1382198" y="18288"/>
                </a:cubicBezTo>
                <a:cubicBezTo>
                  <a:pt x="1261949" y="37447"/>
                  <a:pt x="1045440" y="28353"/>
                  <a:pt x="733535" y="18288"/>
                </a:cubicBezTo>
                <a:cubicBezTo>
                  <a:pt x="421630" y="8223"/>
                  <a:pt x="341257" y="-18359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2703" y="5429"/>
                  <a:pt x="4244410" y="14046"/>
                  <a:pt x="4243589" y="18288"/>
                </a:cubicBezTo>
                <a:cubicBezTo>
                  <a:pt x="4130424" y="-1240"/>
                  <a:pt x="3932803" y="42249"/>
                  <a:pt x="3722234" y="18288"/>
                </a:cubicBezTo>
                <a:cubicBezTo>
                  <a:pt x="3511665" y="-5673"/>
                  <a:pt x="3269903" y="45994"/>
                  <a:pt x="3116007" y="18288"/>
                </a:cubicBezTo>
                <a:cubicBezTo>
                  <a:pt x="2962111" y="-9418"/>
                  <a:pt x="2744280" y="23224"/>
                  <a:pt x="2509780" y="18288"/>
                </a:cubicBezTo>
                <a:cubicBezTo>
                  <a:pt x="2275280" y="13352"/>
                  <a:pt x="2066059" y="43664"/>
                  <a:pt x="1945989" y="18288"/>
                </a:cubicBezTo>
                <a:cubicBezTo>
                  <a:pt x="1825919" y="-7088"/>
                  <a:pt x="1407329" y="12616"/>
                  <a:pt x="1254890" y="18288"/>
                </a:cubicBezTo>
                <a:cubicBezTo>
                  <a:pt x="1102451" y="23960"/>
                  <a:pt x="837950" y="31673"/>
                  <a:pt x="563791" y="18288"/>
                </a:cubicBezTo>
                <a:cubicBezTo>
                  <a:pt x="289632" y="4903"/>
                  <a:pt x="132768" y="710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38100" cap="rnd">
            <a:solidFill>
              <a:srgbClr val="FFFFFF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Publicita - penizeproprahu">
            <a:extLst>
              <a:ext uri="{FF2B5EF4-FFF2-40B4-BE49-F238E27FC236}">
                <a16:creationId xmlns:a16="http://schemas.microsoft.com/office/drawing/2014/main" id="{A0D894F8-F25A-4F84-9E53-B6ED6E9DB1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35177" y="3767331"/>
            <a:ext cx="10118598" cy="161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142148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</TotalTime>
  <Words>549</Words>
  <Application>Microsoft Office PowerPoint</Application>
  <PresentationFormat>Širokoúhlá obrazovka</PresentationFormat>
  <Paragraphs>30</Paragraphs>
  <Slides>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Motiv Office</vt:lpstr>
      <vt:lpstr>Prezentace ze stáže</vt:lpstr>
      <vt:lpstr>Základní charakteristika navštívené školy</vt:lpstr>
      <vt:lpstr>Viděné metody výuky</vt:lpstr>
      <vt:lpstr>Jak co jsem se naučila využiji ve své praxi</vt:lpstr>
      <vt:lpstr>Celkové shrnutí </vt:lpstr>
      <vt:lpstr>ESCUELA INFANTIL MADRID</vt:lpstr>
      <vt:lpstr>Prezentace aplikace PowerPoint</vt:lpstr>
      <vt:lpstr>Prezentace aplikace PowerPoint</vt:lpstr>
      <vt:lpstr>Děkuji za pozornost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ze stáže</dc:title>
  <dc:creator>Bílý Radim</dc:creator>
  <cp:lastModifiedBy>Jitka Gavláková</cp:lastModifiedBy>
  <cp:revision>5</cp:revision>
  <dcterms:created xsi:type="dcterms:W3CDTF">2021-12-09T11:21:42Z</dcterms:created>
  <dcterms:modified xsi:type="dcterms:W3CDTF">2023-07-16T19:08:19Z</dcterms:modified>
</cp:coreProperties>
</file>