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58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660"/>
  </p:normalViewPr>
  <p:slideViewPr>
    <p:cSldViewPr snapToGrid="0">
      <p:cViewPr>
        <p:scale>
          <a:sx n="63" d="100"/>
          <a:sy n="63" d="100"/>
        </p:scale>
        <p:origin x="5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E4258-C4D3-8155-BE17-5439CA33D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FDB938F-7EC5-27F0-2ADB-51F67FC33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FF075D-6B9D-FA4F-3E20-85B1942B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982DD6-08BC-A2E4-A6F0-7826B3027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5B864F-7C88-01F7-4618-787DBD93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3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E9F12-3634-F588-8EA8-29AA48AE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A57451-0360-60F3-9174-90857167A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C282EF-91BC-DCE2-060C-53010D61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42C167-1907-E532-E6CC-12E7ABB0B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38972E-8CAA-CE67-8E29-C9721009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21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3F1768D-B403-5308-6719-6AED6FA22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81E4F7-0EA6-B56E-5FF9-790687256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0C2EC7-4184-9470-3741-811C2CBC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4701DB-258D-642E-8CC0-4BFBD1E5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C35135-F2CC-BAAE-97B1-B6F9BA91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82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7B312-6016-7319-DAB9-AD3156CF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B9A9C-581E-C8C0-800D-3C908D869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9CB11B-411B-A92D-17D3-8D23F988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5FE13B-9AEA-FF90-2396-7D340D12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419B9A-0746-6C5B-BA56-529C1F20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38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E766B-4269-D20A-8090-439A2F19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4D1C4ED-7BFA-7202-9ABE-50E69A733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A09197-F835-572B-1AAB-6B33E01F1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E015BB-083E-6B27-236D-EF7341CC4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FF4BF-8B66-A6C9-0399-C91F0F21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8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C0BEF8-7E50-B5E7-8CA6-C4C17B1B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03F36-1658-7070-4A4F-FD21342B3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724EEB6-E016-1DFE-7A7C-31A317DC2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E60DF3-3346-E27D-6C2A-DAFF7D65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86CAF9-5584-454C-F024-3A6EC020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9A56716-F50E-446E-F539-9CCD0743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2565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227E3C-0E89-3E0B-94E1-AB1A8681F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55A3AD2-9E59-39B9-619F-EE21DCA3A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E3A2D2C-23B4-43E3-8B53-25C716679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6A655B-4A0C-FBB3-4A93-3FE479C13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35E09B-D9BE-6378-D56A-BA77C3DDF1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F15F027-E862-7B57-A80A-F412BA47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A6B11A-2F6E-9C60-A3C9-BFFD9D2D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E6A6327-459C-5D33-9517-B6473BC4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0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CE91A-639A-8669-3E7E-EA7519630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792B644-8561-4750-6C6C-D7C413EB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89BFAAE-8488-9CEA-2D41-4F6B5126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866067-4CC4-46C8-0714-C77EF8648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98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68860E-60EA-BD46-0B5F-8BE4E2D4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9D3FAE-62A3-CE82-90BB-2BE438B3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4F5299-57F1-96BB-B2FB-EC5A148A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67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642AD-94FA-99DD-DF40-CB5174797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E4CC2E-077C-AE04-70EA-C84EE35B6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C64B3A-5801-C913-C389-98EF0C587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B6EA11-B078-1960-DF6B-D12049CE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8A6029-BD3D-135C-7968-489761E6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EC73F05-A566-1072-5B31-1DD960E9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88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747BDC-3A6C-5B5C-1C1F-FFDEDBF07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35D5349-A829-7F7C-586A-3C62C44DA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E186461-7E6E-86BA-DCAB-E8C974500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354736-5B56-A153-C697-6CE166A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846F64-DFC2-7032-52D5-F230E03B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8C34A7A-8D20-62A4-C19C-D070EA80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1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A82AD4B-4C6A-6DCF-2789-E7A87C1F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E9C3A1-54C0-2382-88B4-BB648DD34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48DA4D-B0E3-EBFA-0831-6F8A235B9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4F54D-1042-4EB5-8DC7-E7B0A9B7283C}" type="datetimeFigureOut">
              <a:rPr lang="cs-CZ" smtClean="0"/>
              <a:t>03.06.2023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AD2FBD-ACF5-F0E7-55FA-B0270529E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F37D86-6493-CC04-8195-A3ED6D8D5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B94B3-9D03-4F2F-B40D-BB2B98A96B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3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0822218-0828-4B6C-924D-D40E4C0E7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284ED281-4082-46F9-86EE-D7890136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2123"/>
            <a:ext cx="10287000" cy="4251280"/>
          </a:xfrm>
          <a:custGeom>
            <a:avLst/>
            <a:gdLst>
              <a:gd name="connsiteX0" fmla="*/ 9379192 w 9379192"/>
              <a:gd name="connsiteY0" fmla="*/ 3752527 h 3752527"/>
              <a:gd name="connsiteX1" fmla="*/ 3293459 w 9379192"/>
              <a:gd name="connsiteY1" fmla="*/ 3752527 h 3752527"/>
              <a:gd name="connsiteX2" fmla="*/ 3297156 w 9379192"/>
              <a:gd name="connsiteY2" fmla="*/ 3752055 h 3752527"/>
              <a:gd name="connsiteX3" fmla="*/ 3642095 w 9379192"/>
              <a:gd name="connsiteY3" fmla="*/ 3690141 h 3752527"/>
              <a:gd name="connsiteX4" fmla="*/ 2307659 w 9379192"/>
              <a:gd name="connsiteY4" fmla="*/ 3500267 h 3752527"/>
              <a:gd name="connsiteX5" fmla="*/ 2383194 w 9379192"/>
              <a:gd name="connsiteY5" fmla="*/ 3475501 h 3752527"/>
              <a:gd name="connsiteX6" fmla="*/ 2237161 w 9379192"/>
              <a:gd name="connsiteY6" fmla="*/ 3376437 h 3752527"/>
              <a:gd name="connsiteX7" fmla="*/ 1637924 w 9379192"/>
              <a:gd name="connsiteY7" fmla="*/ 3219585 h 3752527"/>
              <a:gd name="connsiteX8" fmla="*/ 2383194 w 9379192"/>
              <a:gd name="connsiteY8" fmla="*/ 2955415 h 3752527"/>
              <a:gd name="connsiteX9" fmla="*/ 1542249 w 9379192"/>
              <a:gd name="connsiteY9" fmla="*/ 2596307 h 3752527"/>
              <a:gd name="connsiteX10" fmla="*/ 1114221 w 9379192"/>
              <a:gd name="connsiteY10" fmla="*/ 2509625 h 3752527"/>
              <a:gd name="connsiteX11" fmla="*/ 2524191 w 9379192"/>
              <a:gd name="connsiteY11" fmla="*/ 2059708 h 3752527"/>
              <a:gd name="connsiteX12" fmla="*/ 238027 w 9379192"/>
              <a:gd name="connsiteY12" fmla="*/ 1836815 h 3752527"/>
              <a:gd name="connsiteX13" fmla="*/ 424343 w 9379192"/>
              <a:gd name="connsiteY13" fmla="*/ 1746006 h 3752527"/>
              <a:gd name="connsiteX14" fmla="*/ 1844384 w 9379192"/>
              <a:gd name="connsiteY14" fmla="*/ 1770772 h 3752527"/>
              <a:gd name="connsiteX15" fmla="*/ 2081058 w 9379192"/>
              <a:gd name="connsiteY15" fmla="*/ 1700602 h 3752527"/>
              <a:gd name="connsiteX16" fmla="*/ 1844384 w 9379192"/>
              <a:gd name="connsiteY16" fmla="*/ 1589154 h 3752527"/>
              <a:gd name="connsiteX17" fmla="*/ 922869 w 9379192"/>
              <a:gd name="connsiteY17" fmla="*/ 1506601 h 3752527"/>
              <a:gd name="connsiteX18" fmla="*/ 681160 w 9379192"/>
              <a:gd name="connsiteY18" fmla="*/ 1320855 h 3752527"/>
              <a:gd name="connsiteX19" fmla="*/ 273276 w 9379192"/>
              <a:gd name="connsiteY19" fmla="*/ 1106216 h 3752527"/>
              <a:gd name="connsiteX20" fmla="*/ 555269 w 9379192"/>
              <a:gd name="connsiteY20" fmla="*/ 928727 h 3752527"/>
              <a:gd name="connsiteX21" fmla="*/ 97029 w 9379192"/>
              <a:gd name="connsiteY21" fmla="*/ 664555 h 3752527"/>
              <a:gd name="connsiteX22" fmla="*/ 227955 w 9379192"/>
              <a:gd name="connsiteY22" fmla="*/ 317831 h 3752527"/>
              <a:gd name="connsiteX23" fmla="*/ 998402 w 9379192"/>
              <a:gd name="connsiteY23" fmla="*/ 235277 h 3752527"/>
              <a:gd name="connsiteX24" fmla="*/ 2030701 w 9379192"/>
              <a:gd name="connsiteY24" fmla="*/ 115575 h 3752527"/>
              <a:gd name="connsiteX25" fmla="*/ 3068036 w 9379192"/>
              <a:gd name="connsiteY25" fmla="*/ 12383 h 3752527"/>
              <a:gd name="connsiteX26" fmla="*/ 4105370 w 9379192"/>
              <a:gd name="connsiteY26" fmla="*/ 12383 h 3752527"/>
              <a:gd name="connsiteX27" fmla="*/ 4402472 w 9379192"/>
              <a:gd name="connsiteY27" fmla="*/ 20638 h 3752527"/>
              <a:gd name="connsiteX28" fmla="*/ 4407507 w 9379192"/>
              <a:gd name="connsiteY28" fmla="*/ 20638 h 3752527"/>
              <a:gd name="connsiteX29" fmla="*/ 5696622 w 9379192"/>
              <a:gd name="connsiteY29" fmla="*/ 57788 h 3752527"/>
              <a:gd name="connsiteX30" fmla="*/ 6175004 w 9379192"/>
              <a:gd name="connsiteY30" fmla="*/ 61915 h 3752527"/>
              <a:gd name="connsiteX31" fmla="*/ 7212339 w 9379192"/>
              <a:gd name="connsiteY31" fmla="*/ 66042 h 3752527"/>
              <a:gd name="connsiteX32" fmla="*/ 8244638 w 9379192"/>
              <a:gd name="connsiteY32" fmla="*/ 49532 h 3752527"/>
              <a:gd name="connsiteX33" fmla="*/ 9292044 w 9379192"/>
              <a:gd name="connsiteY33" fmla="*/ 0 h 3752527"/>
              <a:gd name="connsiteX34" fmla="*/ 9379192 w 9379192"/>
              <a:gd name="connsiteY34" fmla="*/ 2762 h 375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79192" h="3752527">
                <a:moveTo>
                  <a:pt x="9379192" y="3752527"/>
                </a:moveTo>
                <a:lnTo>
                  <a:pt x="3293459" y="3752527"/>
                </a:lnTo>
                <a:lnTo>
                  <a:pt x="3297156" y="3752055"/>
                </a:lnTo>
                <a:cubicBezTo>
                  <a:pt x="3412975" y="3736577"/>
                  <a:pt x="3551454" y="3714906"/>
                  <a:pt x="3642095" y="3690141"/>
                </a:cubicBezTo>
                <a:cubicBezTo>
                  <a:pt x="3380244" y="3686012"/>
                  <a:pt x="2347945" y="3529162"/>
                  <a:pt x="2307659" y="3500267"/>
                </a:cubicBezTo>
                <a:cubicBezTo>
                  <a:pt x="2327803" y="3492012"/>
                  <a:pt x="2358017" y="3483757"/>
                  <a:pt x="2383194" y="3475501"/>
                </a:cubicBezTo>
                <a:cubicBezTo>
                  <a:pt x="2327803" y="3450736"/>
                  <a:pt x="2282482" y="3421842"/>
                  <a:pt x="2237161" y="3376437"/>
                </a:cubicBezTo>
                <a:cubicBezTo>
                  <a:pt x="2091129" y="3223714"/>
                  <a:pt x="1844384" y="3277374"/>
                  <a:pt x="1637924" y="3219585"/>
                </a:cubicBezTo>
                <a:cubicBezTo>
                  <a:pt x="1768850" y="2897627"/>
                  <a:pt x="2116307" y="3017329"/>
                  <a:pt x="2383194" y="2955415"/>
                </a:cubicBezTo>
                <a:cubicBezTo>
                  <a:pt x="1683245" y="2765541"/>
                  <a:pt x="1819207" y="2666477"/>
                  <a:pt x="1542249" y="2596307"/>
                </a:cubicBezTo>
                <a:cubicBezTo>
                  <a:pt x="1194791" y="2509625"/>
                  <a:pt x="1114221" y="2509625"/>
                  <a:pt x="1114221" y="2509625"/>
                </a:cubicBezTo>
                <a:cubicBezTo>
                  <a:pt x="1522105" y="2245455"/>
                  <a:pt x="2010559" y="2530264"/>
                  <a:pt x="2524191" y="2059708"/>
                </a:cubicBezTo>
                <a:cubicBezTo>
                  <a:pt x="2030701" y="1993667"/>
                  <a:pt x="555269" y="1960645"/>
                  <a:pt x="238027" y="1836815"/>
                </a:cubicBezTo>
                <a:cubicBezTo>
                  <a:pt x="358880" y="1882219"/>
                  <a:pt x="368952" y="1746006"/>
                  <a:pt x="424343" y="1746006"/>
                </a:cubicBezTo>
                <a:cubicBezTo>
                  <a:pt x="892655" y="1741879"/>
                  <a:pt x="1371037" y="1820305"/>
                  <a:pt x="1844384" y="1770772"/>
                </a:cubicBezTo>
                <a:cubicBezTo>
                  <a:pt x="1929989" y="1766645"/>
                  <a:pt x="2065951" y="1803793"/>
                  <a:pt x="2081058" y="1700602"/>
                </a:cubicBezTo>
                <a:cubicBezTo>
                  <a:pt x="2096164" y="1572644"/>
                  <a:pt x="1919919" y="1601537"/>
                  <a:pt x="1844384" y="1589154"/>
                </a:cubicBezTo>
                <a:cubicBezTo>
                  <a:pt x="1537212" y="1547877"/>
                  <a:pt x="1235076" y="1531367"/>
                  <a:pt x="922869" y="1506601"/>
                </a:cubicBezTo>
                <a:cubicBezTo>
                  <a:pt x="791943" y="1494218"/>
                  <a:pt x="630804" y="1518984"/>
                  <a:pt x="681160" y="1320855"/>
                </a:cubicBezTo>
                <a:cubicBezTo>
                  <a:pt x="640874" y="1130983"/>
                  <a:pt x="399166" y="1197025"/>
                  <a:pt x="273276" y="1106216"/>
                </a:cubicBezTo>
                <a:cubicBezTo>
                  <a:pt x="333703" y="998897"/>
                  <a:pt x="504913" y="1073196"/>
                  <a:pt x="555269" y="928727"/>
                </a:cubicBezTo>
                <a:cubicBezTo>
                  <a:pt x="313560" y="974131"/>
                  <a:pt x="338738" y="660428"/>
                  <a:pt x="97029" y="664555"/>
                </a:cubicBezTo>
                <a:cubicBezTo>
                  <a:pt x="-104395" y="478810"/>
                  <a:pt x="41638" y="388001"/>
                  <a:pt x="227955" y="317831"/>
                </a:cubicBezTo>
                <a:cubicBezTo>
                  <a:pt x="469664" y="231150"/>
                  <a:pt x="736551" y="251788"/>
                  <a:pt x="998402" y="235277"/>
                </a:cubicBezTo>
                <a:cubicBezTo>
                  <a:pt x="1345860" y="198128"/>
                  <a:pt x="1678209" y="111447"/>
                  <a:pt x="2030701" y="115575"/>
                </a:cubicBezTo>
                <a:cubicBezTo>
                  <a:pt x="2363052" y="28893"/>
                  <a:pt x="2730650" y="123829"/>
                  <a:pt x="3068036" y="12383"/>
                </a:cubicBezTo>
                <a:cubicBezTo>
                  <a:pt x="3410457" y="12383"/>
                  <a:pt x="3757914" y="12383"/>
                  <a:pt x="4105370" y="12383"/>
                </a:cubicBezTo>
                <a:cubicBezTo>
                  <a:pt x="4206084" y="16510"/>
                  <a:pt x="4301759" y="16510"/>
                  <a:pt x="4402472" y="20638"/>
                </a:cubicBezTo>
                <a:cubicBezTo>
                  <a:pt x="4402472" y="20638"/>
                  <a:pt x="4407507" y="20638"/>
                  <a:pt x="4407507" y="20638"/>
                </a:cubicBezTo>
                <a:cubicBezTo>
                  <a:pt x="4840570" y="33022"/>
                  <a:pt x="5268596" y="41276"/>
                  <a:pt x="5696622" y="57788"/>
                </a:cubicBezTo>
                <a:cubicBezTo>
                  <a:pt x="5857761" y="57788"/>
                  <a:pt x="6013864" y="61915"/>
                  <a:pt x="6175004" y="61915"/>
                </a:cubicBezTo>
                <a:cubicBezTo>
                  <a:pt x="6517425" y="82553"/>
                  <a:pt x="6864883" y="94936"/>
                  <a:pt x="7212339" y="66042"/>
                </a:cubicBezTo>
                <a:cubicBezTo>
                  <a:pt x="7559796" y="90809"/>
                  <a:pt x="7897182" y="74298"/>
                  <a:pt x="8244638" y="49532"/>
                </a:cubicBezTo>
                <a:cubicBezTo>
                  <a:pt x="8597130" y="78426"/>
                  <a:pt x="8944587" y="37149"/>
                  <a:pt x="9292044" y="0"/>
                </a:cubicBezTo>
                <a:lnTo>
                  <a:pt x="9379192" y="2762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68F2EE-380D-BA60-49E9-29FCE4A1B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239" y="2721880"/>
            <a:ext cx="9412406" cy="1152663"/>
          </a:xfrm>
        </p:spPr>
        <p:txBody>
          <a:bodyPr anchor="ctr">
            <a:normAutofit/>
          </a:bodyPr>
          <a:lstStyle/>
          <a:p>
            <a:r>
              <a:rPr lang="cs-CZ" sz="4400" dirty="0"/>
              <a:t>Stáž Portugalsko- Faro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D090664-0B18-121F-AC0A-04D0086E2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893" y="3697051"/>
            <a:ext cx="9144000" cy="709600"/>
          </a:xfrm>
        </p:spPr>
        <p:txBody>
          <a:bodyPr>
            <a:normAutofit/>
          </a:bodyPr>
          <a:lstStyle/>
          <a:p>
            <a:r>
              <a:rPr lang="cs-CZ" sz="1700"/>
              <a:t>23.4-29.3 2023</a:t>
            </a:r>
          </a:p>
          <a:p>
            <a:r>
              <a:rPr lang="cs-CZ" sz="1700"/>
              <a:t>Diana Ochtábcová a Iveta Beranová</a:t>
            </a:r>
          </a:p>
          <a:p>
            <a:endParaRPr lang="cs-CZ" sz="170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4C4C9BF-CED8-4008-9A05-915C8D825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88" y="399507"/>
            <a:ext cx="10613811" cy="150350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02CCE04-2DB9-4875-A661-FDE05266F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977" y="4493016"/>
            <a:ext cx="1817832" cy="1923632"/>
          </a:xfrm>
          <a:prstGeom prst="rect">
            <a:avLst/>
          </a:prstGeom>
        </p:spPr>
      </p:pic>
      <p:pic>
        <p:nvPicPr>
          <p:cNvPr id="1026" name="Picture 2" descr="Státní vlajka - Portugalsko - KlanShop">
            <a:extLst>
              <a:ext uri="{FF2B5EF4-FFF2-40B4-BE49-F238E27FC236}">
                <a16:creationId xmlns:a16="http://schemas.microsoft.com/office/drawing/2014/main" id="{EB98CA76-C8A9-0873-C48C-89B4E01B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988" y="4448881"/>
            <a:ext cx="2597911" cy="188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7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5F55C16-BC21-49EF-A4FF-C3155BB93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510642-021B-8AD8-E0A6-F69BA20B6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365125"/>
            <a:ext cx="5105398" cy="1952744"/>
          </a:xfrm>
        </p:spPr>
        <p:txBody>
          <a:bodyPr>
            <a:normAutofit/>
          </a:bodyPr>
          <a:lstStyle/>
          <a:p>
            <a:r>
              <a:rPr lang="cs-CZ" dirty="0"/>
              <a:t>Portugalský systém</a:t>
            </a:r>
          </a:p>
        </p:txBody>
      </p:sp>
      <p:sp>
        <p:nvSpPr>
          <p:cNvPr id="26" name="Freeform: Shape 21">
            <a:extLst>
              <a:ext uri="{FF2B5EF4-FFF2-40B4-BE49-F238E27FC236}">
                <a16:creationId xmlns:a16="http://schemas.microsoft.com/office/drawing/2014/main" id="{0C5F069E-AFE6-4825-8945-46F2918A5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6116569" cy="6858000"/>
          </a:xfrm>
          <a:custGeom>
            <a:avLst/>
            <a:gdLst>
              <a:gd name="connsiteX0" fmla="*/ 0 w 6116569"/>
              <a:gd name="connsiteY0" fmla="*/ 0 h 6879321"/>
              <a:gd name="connsiteX1" fmla="*/ 2935851 w 6116569"/>
              <a:gd name="connsiteY1" fmla="*/ 0 h 6879321"/>
              <a:gd name="connsiteX2" fmla="*/ 3238280 w 6116569"/>
              <a:gd name="connsiteY2" fmla="*/ 31980 h 6879321"/>
              <a:gd name="connsiteX3" fmla="*/ 3660541 w 6116569"/>
              <a:gd name="connsiteY3" fmla="*/ 550772 h 6879321"/>
              <a:gd name="connsiteX4" fmla="*/ 3808902 w 6116569"/>
              <a:gd name="connsiteY4" fmla="*/ 589860 h 6879321"/>
              <a:gd name="connsiteX5" fmla="*/ 4413762 w 6116569"/>
              <a:gd name="connsiteY5" fmla="*/ 625393 h 6879321"/>
              <a:gd name="connsiteX6" fmla="*/ 4567830 w 6116569"/>
              <a:gd name="connsiteY6" fmla="*/ 721333 h 6879321"/>
              <a:gd name="connsiteX7" fmla="*/ 4171247 w 6116569"/>
              <a:gd name="connsiteY7" fmla="*/ 792401 h 6879321"/>
              <a:gd name="connsiteX8" fmla="*/ 4376671 w 6116569"/>
              <a:gd name="connsiteY8" fmla="*/ 842148 h 6879321"/>
              <a:gd name="connsiteX9" fmla="*/ 4527887 w 6116569"/>
              <a:gd name="connsiteY9" fmla="*/ 813722 h 6879321"/>
              <a:gd name="connsiteX10" fmla="*/ 4633452 w 6116569"/>
              <a:gd name="connsiteY10" fmla="*/ 799508 h 6879321"/>
              <a:gd name="connsiteX11" fmla="*/ 4947293 w 6116569"/>
              <a:gd name="connsiteY11" fmla="*/ 870576 h 6879321"/>
              <a:gd name="connsiteX12" fmla="*/ 5263988 w 6116569"/>
              <a:gd name="connsiteY12" fmla="*/ 820828 h 6879321"/>
              <a:gd name="connsiteX13" fmla="*/ 5249723 w 6116569"/>
              <a:gd name="connsiteY13" fmla="*/ 895449 h 6879321"/>
              <a:gd name="connsiteX14" fmla="*/ 4744723 w 6116569"/>
              <a:gd name="connsiteY14" fmla="*/ 1197485 h 6879321"/>
              <a:gd name="connsiteX15" fmla="*/ 4767548 w 6116569"/>
              <a:gd name="connsiteY15" fmla="*/ 1346727 h 6879321"/>
              <a:gd name="connsiteX16" fmla="*/ 4539299 w 6116569"/>
              <a:gd name="connsiteY16" fmla="*/ 1421348 h 6879321"/>
              <a:gd name="connsiteX17" fmla="*/ 4607773 w 6116569"/>
              <a:gd name="connsiteY17" fmla="*/ 1485309 h 6879321"/>
              <a:gd name="connsiteX18" fmla="*/ 4579242 w 6116569"/>
              <a:gd name="connsiteY18" fmla="*/ 1535055 h 6879321"/>
              <a:gd name="connsiteX19" fmla="*/ 5278255 w 6116569"/>
              <a:gd name="connsiteY19" fmla="*/ 1609676 h 6879321"/>
              <a:gd name="connsiteX20" fmla="*/ 5771843 w 6116569"/>
              <a:gd name="connsiteY20" fmla="*/ 1630997 h 6879321"/>
              <a:gd name="connsiteX21" fmla="*/ 6105656 w 6116569"/>
              <a:gd name="connsiteY21" fmla="*/ 1748257 h 6879321"/>
              <a:gd name="connsiteX22" fmla="*/ 5691955 w 6116569"/>
              <a:gd name="connsiteY22" fmla="*/ 2167555 h 6879321"/>
              <a:gd name="connsiteX23" fmla="*/ 5475118 w 6116569"/>
              <a:gd name="connsiteY23" fmla="*/ 2348776 h 6879321"/>
              <a:gd name="connsiteX24" fmla="*/ 5826051 w 6116569"/>
              <a:gd name="connsiteY24" fmla="*/ 2291922 h 6879321"/>
              <a:gd name="connsiteX25" fmla="*/ 5552153 w 6116569"/>
              <a:gd name="connsiteY25" fmla="*/ 2597513 h 6879321"/>
              <a:gd name="connsiteX26" fmla="*/ 5603508 w 6116569"/>
              <a:gd name="connsiteY26" fmla="*/ 2647260 h 6879321"/>
              <a:gd name="connsiteX27" fmla="*/ 5700515 w 6116569"/>
              <a:gd name="connsiteY27" fmla="*/ 2679240 h 6879321"/>
              <a:gd name="connsiteX28" fmla="*/ 5246870 w 6116569"/>
              <a:gd name="connsiteY28" fmla="*/ 2888889 h 6879321"/>
              <a:gd name="connsiteX29" fmla="*/ 4836022 w 6116569"/>
              <a:gd name="connsiteY29" fmla="*/ 3169605 h 6879321"/>
              <a:gd name="connsiteX30" fmla="*/ 4736163 w 6116569"/>
              <a:gd name="connsiteY30" fmla="*/ 3233565 h 6879321"/>
              <a:gd name="connsiteX31" fmla="*/ 4853141 w 6116569"/>
              <a:gd name="connsiteY31" fmla="*/ 3233565 h 6879321"/>
              <a:gd name="connsiteX32" fmla="*/ 4944440 w 6116569"/>
              <a:gd name="connsiteY32" fmla="*/ 3226459 h 6879321"/>
              <a:gd name="connsiteX33" fmla="*/ 5109921 w 6116569"/>
              <a:gd name="connsiteY33" fmla="*/ 3283313 h 6879321"/>
              <a:gd name="connsiteX34" fmla="*/ 5694809 w 6116569"/>
              <a:gd name="connsiteY34" fmla="*/ 3141178 h 6879321"/>
              <a:gd name="connsiteX35" fmla="*/ 5566419 w 6116569"/>
              <a:gd name="connsiteY35" fmla="*/ 3301079 h 6879321"/>
              <a:gd name="connsiteX36" fmla="*/ 5415203 w 6116569"/>
              <a:gd name="connsiteY36" fmla="*/ 3397020 h 6879321"/>
              <a:gd name="connsiteX37" fmla="*/ 5612068 w 6116569"/>
              <a:gd name="connsiteY37" fmla="*/ 3432554 h 6879321"/>
              <a:gd name="connsiteX38" fmla="*/ 5206927 w 6116569"/>
              <a:gd name="connsiteY38" fmla="*/ 3599562 h 6879321"/>
              <a:gd name="connsiteX39" fmla="*/ 5301079 w 6116569"/>
              <a:gd name="connsiteY39" fmla="*/ 3723930 h 6879321"/>
              <a:gd name="connsiteX40" fmla="*/ 4507915 w 6116569"/>
              <a:gd name="connsiteY40" fmla="*/ 4306683 h 6879321"/>
              <a:gd name="connsiteX41" fmla="*/ 3982942 w 6116569"/>
              <a:gd name="connsiteY41" fmla="*/ 4587399 h 6879321"/>
              <a:gd name="connsiteX42" fmla="*/ 4185513 w 6116569"/>
              <a:gd name="connsiteY42" fmla="*/ 4541205 h 6879321"/>
              <a:gd name="connsiteX43" fmla="*/ 5212633 w 6116569"/>
              <a:gd name="connsiteY43" fmla="*/ 4455924 h 6879321"/>
              <a:gd name="connsiteX44" fmla="*/ 5312492 w 6116569"/>
              <a:gd name="connsiteY44" fmla="*/ 4473691 h 6879321"/>
              <a:gd name="connsiteX45" fmla="*/ 4596361 w 6116569"/>
              <a:gd name="connsiteY45" fmla="*/ 4818368 h 6879321"/>
              <a:gd name="connsiteX46" fmla="*/ 4873113 w 6116569"/>
              <a:gd name="connsiteY46" fmla="*/ 4885882 h 6879321"/>
              <a:gd name="connsiteX47" fmla="*/ 4935881 w 6116569"/>
              <a:gd name="connsiteY47" fmla="*/ 4914309 h 6879321"/>
              <a:gd name="connsiteX48" fmla="*/ 4873113 w 6116569"/>
              <a:gd name="connsiteY48" fmla="*/ 5003143 h 6879321"/>
              <a:gd name="connsiteX49" fmla="*/ 4721898 w 6116569"/>
              <a:gd name="connsiteY49" fmla="*/ 5095530 h 6879321"/>
              <a:gd name="connsiteX50" fmla="*/ 5132745 w 6116569"/>
              <a:gd name="connsiteY50" fmla="*/ 4949842 h 6879321"/>
              <a:gd name="connsiteX51" fmla="*/ 5101362 w 6116569"/>
              <a:gd name="connsiteY51" fmla="*/ 5081317 h 6879321"/>
              <a:gd name="connsiteX52" fmla="*/ 5138452 w 6116569"/>
              <a:gd name="connsiteY52" fmla="*/ 5198578 h 6879321"/>
              <a:gd name="connsiteX53" fmla="*/ 4904497 w 6116569"/>
              <a:gd name="connsiteY53" fmla="*/ 5362033 h 6879321"/>
              <a:gd name="connsiteX54" fmla="*/ 4579242 w 6116569"/>
              <a:gd name="connsiteY54" fmla="*/ 5674729 h 6879321"/>
              <a:gd name="connsiteX55" fmla="*/ 4253988 w 6116569"/>
              <a:gd name="connsiteY55" fmla="*/ 5884379 h 6879321"/>
              <a:gd name="connsiteX56" fmla="*/ 3985795 w 6116569"/>
              <a:gd name="connsiteY56" fmla="*/ 6069153 h 6879321"/>
              <a:gd name="connsiteX57" fmla="*/ 4231163 w 6116569"/>
              <a:gd name="connsiteY57" fmla="*/ 6030066 h 6879321"/>
              <a:gd name="connsiteX58" fmla="*/ 3814609 w 6116569"/>
              <a:gd name="connsiteY58" fmla="*/ 6317889 h 6879321"/>
              <a:gd name="connsiteX59" fmla="*/ 3751840 w 6116569"/>
              <a:gd name="connsiteY59" fmla="*/ 6339209 h 6879321"/>
              <a:gd name="connsiteX60" fmla="*/ 3089919 w 6116569"/>
              <a:gd name="connsiteY60" fmla="*/ 6563071 h 6879321"/>
              <a:gd name="connsiteX61" fmla="*/ 2961529 w 6116569"/>
              <a:gd name="connsiteY61" fmla="*/ 6662566 h 6879321"/>
              <a:gd name="connsiteX62" fmla="*/ 3107038 w 6116569"/>
              <a:gd name="connsiteY62" fmla="*/ 6673226 h 6879321"/>
              <a:gd name="connsiteX63" fmla="*/ 3594919 w 6116569"/>
              <a:gd name="connsiteY63" fmla="*/ 6591499 h 6879321"/>
              <a:gd name="connsiteX64" fmla="*/ 3261106 w 6116569"/>
              <a:gd name="connsiteY64" fmla="*/ 6726527 h 6879321"/>
              <a:gd name="connsiteX65" fmla="*/ 3620597 w 6116569"/>
              <a:gd name="connsiteY65" fmla="*/ 6740740 h 6879321"/>
              <a:gd name="connsiteX66" fmla="*/ 3703337 w 6116569"/>
              <a:gd name="connsiteY66" fmla="*/ 6826020 h 6879321"/>
              <a:gd name="connsiteX67" fmla="*/ 3689072 w 6116569"/>
              <a:gd name="connsiteY67" fmla="*/ 6879321 h 6879321"/>
              <a:gd name="connsiteX68" fmla="*/ 0 w 6116569"/>
              <a:gd name="connsiteY68" fmla="*/ 6879321 h 6879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6E56111-317D-1ED1-1D83-DC7BD7023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4" y="1225240"/>
            <a:ext cx="3195204" cy="458093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E8D7DE-5BF4-E9FE-B352-E28FD01BD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2497257"/>
            <a:ext cx="5105398" cy="3679705"/>
          </a:xfrm>
        </p:spPr>
        <p:txBody>
          <a:bodyPr>
            <a:normAutofit/>
          </a:bodyPr>
          <a:lstStyle/>
          <a:p>
            <a:r>
              <a:rPr lang="cs-CZ" sz="1100"/>
              <a:t>Žena má mateřskou maximálně 5 měsíců</a:t>
            </a:r>
          </a:p>
          <a:p>
            <a:r>
              <a:rPr lang="cs-CZ" sz="1100"/>
              <a:t>5 měsíců - 3 roky = jesle , hlídání </a:t>
            </a:r>
          </a:p>
          <a:p>
            <a:r>
              <a:rPr lang="cs-CZ" sz="1100"/>
              <a:t>3 -5 let = školka </a:t>
            </a:r>
          </a:p>
          <a:p>
            <a:pPr marL="0" indent="0">
              <a:buNone/>
            </a:pPr>
            <a:r>
              <a:rPr lang="cs-CZ" sz="1100" u="sng"/>
              <a:t>Základní škola </a:t>
            </a:r>
          </a:p>
          <a:p>
            <a:r>
              <a:rPr lang="cs-CZ" sz="1100"/>
              <a:t>6 - 9 let = první stupeň</a:t>
            </a:r>
          </a:p>
          <a:p>
            <a:r>
              <a:rPr lang="cs-CZ" sz="1100"/>
              <a:t>10 - 11 let = druhý stupeň </a:t>
            </a:r>
          </a:p>
          <a:p>
            <a:r>
              <a:rPr lang="cs-CZ" sz="1100"/>
              <a:t>12 - 15 let = třetí stupeň</a:t>
            </a:r>
          </a:p>
          <a:p>
            <a:r>
              <a:rPr lang="cs-CZ" sz="1100"/>
              <a:t>Povinná školní docházka je 12 let (včetně střední školy)</a:t>
            </a:r>
          </a:p>
          <a:p>
            <a:r>
              <a:rPr lang="cs-CZ" sz="1100"/>
              <a:t>Povinná školní docházka je od čtyřicátých let a byla jen 4 roky (v Portugalsku je stále 5 % negramotných lidí) – António de Oliveira Salazar</a:t>
            </a:r>
          </a:p>
          <a:p>
            <a:r>
              <a:rPr lang="cs-CZ" sz="1100"/>
              <a:t>Od roku 2009 je povinná školní docházka od 6 - 18 let </a:t>
            </a:r>
          </a:p>
          <a:p>
            <a:r>
              <a:rPr lang="cs-CZ" sz="1100"/>
              <a:t>Učitelé jsou každý rok v jiné škole podle toho kam je zařadí stát (dozvídají se první týden v září)  </a:t>
            </a:r>
          </a:p>
        </p:txBody>
      </p:sp>
    </p:spTree>
    <p:extLst>
      <p:ext uri="{BB962C8B-B14F-4D97-AF65-F5344CB8AC3E}">
        <p14:creationId xmlns:p14="http://schemas.microsoft.com/office/powerpoint/2010/main" val="209872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A83813-46C2-BA73-3D60-D0853DB67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7" y="170329"/>
            <a:ext cx="4887843" cy="1587351"/>
          </a:xfrm>
        </p:spPr>
        <p:txBody>
          <a:bodyPr anchor="b">
            <a:normAutofit/>
          </a:bodyPr>
          <a:lstStyle/>
          <a:p>
            <a:pPr algn="ctr"/>
            <a:r>
              <a:rPr lang="cs-CZ" sz="2800" dirty="0" err="1"/>
              <a:t>Escola</a:t>
            </a:r>
            <a:r>
              <a:rPr lang="cs-CZ" sz="2800" dirty="0"/>
              <a:t> </a:t>
            </a:r>
            <a:r>
              <a:rPr lang="cs-CZ" sz="2800" dirty="0" err="1"/>
              <a:t>Primaria</a:t>
            </a:r>
            <a:r>
              <a:rPr lang="cs-CZ" sz="2800" dirty="0"/>
              <a:t>- </a:t>
            </a:r>
            <a:r>
              <a:rPr lang="cs-CZ" sz="2800" dirty="0" err="1"/>
              <a:t>Plano</a:t>
            </a:r>
            <a:r>
              <a:rPr lang="cs-CZ" sz="2800" dirty="0"/>
              <a:t> de </a:t>
            </a:r>
            <a:r>
              <a:rPr lang="cs-CZ" sz="2800" dirty="0" err="1"/>
              <a:t>construcoes</a:t>
            </a:r>
            <a:br>
              <a:rPr lang="cs-CZ" sz="2800" dirty="0"/>
            </a:br>
            <a:r>
              <a:rPr lang="cs-CZ" sz="2800" dirty="0"/>
              <a:t>Plážová školka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D48E92F-7AE2-D39E-6209-88B1BDD5D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46" y="2590628"/>
            <a:ext cx="4309533" cy="184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AAEB5-44E2-B661-8074-EEA2470E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837" y="207354"/>
            <a:ext cx="5827644" cy="6457606"/>
          </a:xfrm>
        </p:spPr>
        <p:txBody>
          <a:bodyPr anchor="t">
            <a:normAutofit/>
          </a:bodyPr>
          <a:lstStyle/>
          <a:p>
            <a:r>
              <a:rPr lang="cs-CZ" sz="1800" dirty="0"/>
              <a:t>Nachází se na pláži ve Faru </a:t>
            </a:r>
            <a:r>
              <a:rPr lang="cs-CZ" sz="1800" i="1" dirty="0"/>
              <a:t>– provozní doba od 8-19h  </a:t>
            </a:r>
          </a:p>
          <a:p>
            <a:r>
              <a:rPr lang="cs-CZ" sz="1800" dirty="0"/>
              <a:t>Je to státní školka </a:t>
            </a:r>
            <a:r>
              <a:rPr lang="cs-CZ" sz="1800" i="1" dirty="0"/>
              <a:t>(o rozloze jedné třídy) </a:t>
            </a:r>
            <a:r>
              <a:rPr lang="cs-CZ" sz="1800" dirty="0"/>
              <a:t>, kterou momentálně navštěvuje 17 dětí</a:t>
            </a:r>
          </a:p>
          <a:p>
            <a:r>
              <a:rPr lang="cs-CZ" sz="1800" dirty="0"/>
              <a:t>Věkové složení dětí je od 3 - 6 let </a:t>
            </a:r>
            <a:r>
              <a:rPr lang="cs-CZ" sz="1800" i="1" dirty="0"/>
              <a:t>– v 6 letech nástup do školy, odklady školní docházky nebývají </a:t>
            </a:r>
          </a:p>
          <a:p>
            <a:r>
              <a:rPr lang="cs-CZ" sz="1800" dirty="0"/>
              <a:t>Školku navštěvují momentálně 2 kluci </a:t>
            </a:r>
            <a:r>
              <a:rPr lang="cs-CZ" sz="1800" i="1" dirty="0"/>
              <a:t>(4 roky) </a:t>
            </a:r>
            <a:r>
              <a:rPr lang="cs-CZ" sz="1800" dirty="0"/>
              <a:t>s odlišným rodným jazykem </a:t>
            </a:r>
            <a:r>
              <a:rPr lang="cs-CZ" sz="1800" i="1" dirty="0"/>
              <a:t>(pocházejí z Ukrajiny)</a:t>
            </a:r>
          </a:p>
          <a:p>
            <a:r>
              <a:rPr lang="cs-CZ" sz="1800" dirty="0"/>
              <a:t>Je zde jeden učitel + asistentka (8-15h)  a na odpoledne zde chodí animátorka (15-19h) – 20</a:t>
            </a:r>
            <a:r>
              <a:rPr lang="az-Cyrl-AZ" sz="1800" dirty="0">
                <a:latin typeface="Google Sans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s-CZ" sz="1800" b="0" i="0" dirty="0">
                <a:effectLst/>
                <a:latin typeface="Google Sans"/>
              </a:rPr>
              <a:t> / měsíc </a:t>
            </a:r>
            <a:endParaRPr lang="cs-CZ" sz="1800" dirty="0"/>
          </a:p>
          <a:p>
            <a:r>
              <a:rPr lang="cs-CZ" sz="1800" dirty="0"/>
              <a:t>Práce s dětma se provádí individuálně a na základě jejich dovedností </a:t>
            </a:r>
          </a:p>
          <a:p>
            <a:r>
              <a:rPr lang="cs-CZ" sz="1800" dirty="0"/>
              <a:t>Činnosti dne jsou rozděleny do center aktivit, kde si děti samy určí ráno v jakém začnou a během dne rotují a vybírají si </a:t>
            </a:r>
          </a:p>
          <a:p>
            <a:r>
              <a:rPr lang="cs-CZ" sz="1800" dirty="0"/>
              <a:t>Centra: 1. Tvořivý koutek (vyrábění)</a:t>
            </a:r>
          </a:p>
          <a:p>
            <a:pPr marL="914400" lvl="2" indent="0">
              <a:buNone/>
            </a:pPr>
            <a:r>
              <a:rPr lang="cs-CZ" sz="1800" dirty="0"/>
              <a:t>2. Hry (stolní a společenské)</a:t>
            </a:r>
          </a:p>
          <a:p>
            <a:pPr marL="914400" lvl="2" indent="0">
              <a:buNone/>
            </a:pPr>
            <a:r>
              <a:rPr lang="cs-CZ" sz="1800" dirty="0"/>
              <a:t>3. Lego a auta </a:t>
            </a:r>
          </a:p>
          <a:p>
            <a:pPr marL="914400" lvl="2" indent="0">
              <a:buNone/>
            </a:pPr>
            <a:r>
              <a:rPr lang="cs-CZ" sz="1800" dirty="0"/>
              <a:t>4. Malování (volné malování) </a:t>
            </a:r>
          </a:p>
          <a:p>
            <a:pPr marL="914400" lvl="2" indent="0">
              <a:buNone/>
            </a:pPr>
            <a:r>
              <a:rPr lang="cs-CZ" sz="1800" dirty="0"/>
              <a:t>5. Knihovna a  domeček </a:t>
            </a:r>
          </a:p>
          <a:p>
            <a:pPr marL="0" indent="0"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369499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C836BE8-5432-2BA6-209F-6DF4FCC13B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36"/>
          <a:stretch/>
        </p:blipFill>
        <p:spPr bwMode="auto">
          <a:xfrm>
            <a:off x="284163" y="186689"/>
            <a:ext cx="2356809" cy="28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3BDC74-5242-B8C6-BB39-D831ED838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64"/>
          <a:stretch/>
        </p:blipFill>
        <p:spPr bwMode="auto">
          <a:xfrm>
            <a:off x="5518679" y="-66835"/>
            <a:ext cx="2886075" cy="40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69BE04-6A04-9025-32A1-889DB36BB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6"/>
          <a:stretch/>
        </p:blipFill>
        <p:spPr bwMode="auto">
          <a:xfrm>
            <a:off x="2814783" y="3142159"/>
            <a:ext cx="2703896" cy="339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719023D-DCD7-D298-511F-71E4576449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6"/>
          <a:stretch/>
        </p:blipFill>
        <p:spPr bwMode="auto">
          <a:xfrm>
            <a:off x="2959801" y="186689"/>
            <a:ext cx="2356810" cy="29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DCC803C-4BB8-B5F4-B7A1-198798FA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6" y="3077725"/>
            <a:ext cx="2488066" cy="37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2787826E-4262-F1DD-217F-D63909E79E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6" b="27466"/>
          <a:stretch/>
        </p:blipFill>
        <p:spPr bwMode="auto">
          <a:xfrm>
            <a:off x="5720747" y="3988091"/>
            <a:ext cx="2684007" cy="26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28EC0AC2-70AD-C15F-C36D-77E1D31C0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2" b="18672"/>
          <a:stretch/>
        </p:blipFill>
        <p:spPr bwMode="auto">
          <a:xfrm>
            <a:off x="8606822" y="0"/>
            <a:ext cx="3048000" cy="40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C9A4196-F873-8844-0CEB-5C3D3BBC5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1" b="31606"/>
          <a:stretch/>
        </p:blipFill>
        <p:spPr bwMode="auto">
          <a:xfrm>
            <a:off x="8606822" y="4232152"/>
            <a:ext cx="3048000" cy="241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6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A7FA8C0-475A-D32A-9E97-10824FCA6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33" y="297260"/>
            <a:ext cx="5371967" cy="1433433"/>
          </a:xfrm>
        </p:spPr>
        <p:txBody>
          <a:bodyPr anchor="b">
            <a:normAutofit/>
          </a:bodyPr>
          <a:lstStyle/>
          <a:p>
            <a:r>
              <a:rPr lang="cs-CZ" dirty="0" err="1"/>
              <a:t>Jardim</a:t>
            </a:r>
            <a:r>
              <a:rPr lang="cs-CZ" dirty="0"/>
              <a:t> –</a:t>
            </a:r>
            <a:r>
              <a:rPr lang="cs-CZ" dirty="0" err="1"/>
              <a:t>Escola</a:t>
            </a:r>
            <a:r>
              <a:rPr lang="cs-CZ" dirty="0"/>
              <a:t> </a:t>
            </a:r>
            <a:r>
              <a:rPr lang="cs-CZ" dirty="0" err="1"/>
              <a:t>João</a:t>
            </a:r>
            <a:r>
              <a:rPr lang="cs-CZ" dirty="0"/>
              <a:t> De Deus</a:t>
            </a:r>
          </a:p>
        </p:txBody>
      </p:sp>
      <p:pic>
        <p:nvPicPr>
          <p:cNvPr id="3074" name="Picture 2" descr="Otevřít fotku">
            <a:extLst>
              <a:ext uri="{FF2B5EF4-FFF2-40B4-BE49-F238E27FC236}">
                <a16:creationId xmlns:a16="http://schemas.microsoft.com/office/drawing/2014/main" id="{7E3C2931-E800-9445-AD51-95C7FA297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2891396"/>
            <a:ext cx="4309533" cy="323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8EEF0A-DD2A-FA33-96E5-E235784E7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156" y="256809"/>
            <a:ext cx="5827644" cy="5920154"/>
          </a:xfrm>
        </p:spPr>
        <p:txBody>
          <a:bodyPr anchor="t">
            <a:noAutofit/>
          </a:bodyPr>
          <a:lstStyle/>
          <a:p>
            <a:r>
              <a:rPr lang="cs-CZ" sz="1400" dirty="0" err="1"/>
              <a:t>João</a:t>
            </a:r>
            <a:r>
              <a:rPr lang="cs-CZ" sz="1400" dirty="0"/>
              <a:t> De Deus založil první školku a jeho synové založili řetězec těchto škol, také vymyslel písanku</a:t>
            </a:r>
          </a:p>
          <a:p>
            <a:r>
              <a:rPr lang="cs-CZ" sz="1400" dirty="0"/>
              <a:t>Je polosoukromá a rodiče zde platí školné na základě jejich platu (nejčastěji okolo 70</a:t>
            </a:r>
            <a:r>
              <a:rPr lang="az-Cyrl-AZ" sz="1400" dirty="0">
                <a:latin typeface="Google Sans"/>
                <a:ea typeface="Calibri" panose="020F0502020204030204" pitchFamily="34" charset="0"/>
                <a:cs typeface="Calibri" panose="020F0502020204030204" pitchFamily="34" charset="0"/>
              </a:rPr>
              <a:t> €</a:t>
            </a:r>
            <a:r>
              <a:rPr lang="cs-CZ" sz="1400" b="0" i="0" dirty="0">
                <a:effectLst/>
                <a:latin typeface="Google Sans"/>
              </a:rPr>
              <a:t> - 100</a:t>
            </a:r>
            <a:r>
              <a:rPr lang="az-Cyrl-AZ" sz="1400" dirty="0">
                <a:latin typeface="Google Sans"/>
                <a:ea typeface="Calibri" panose="020F0502020204030204" pitchFamily="34" charset="0"/>
                <a:cs typeface="Calibri" panose="020F0502020204030204" pitchFamily="34" charset="0"/>
              </a:rPr>
              <a:t> €</a:t>
            </a:r>
            <a:r>
              <a:rPr lang="cs-CZ" sz="1400" dirty="0">
                <a:latin typeface="Google Sans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1400" b="0" i="0" dirty="0">
              <a:effectLst/>
              <a:latin typeface="Google Sans"/>
            </a:endParaRPr>
          </a:p>
          <a:p>
            <a:r>
              <a:rPr lang="cs-CZ" sz="1400" dirty="0">
                <a:latin typeface="Google Sans"/>
              </a:rPr>
              <a:t>Školka má 3 třídy, které navštěvují děti od 3-5 let, a je zde i škola první stupeň 1.-4. třída </a:t>
            </a:r>
          </a:p>
          <a:p>
            <a:r>
              <a:rPr lang="cs-CZ" sz="1400" dirty="0">
                <a:latin typeface="Google Sans"/>
              </a:rPr>
              <a:t>Třídy jsou rozdělené dle barev a podle nich nosí zástěrky a klobouky, uniformy na tělocvik a na slavnostní události </a:t>
            </a:r>
          </a:p>
          <a:p>
            <a:r>
              <a:rPr lang="cs-CZ" sz="1400" dirty="0">
                <a:latin typeface="Google Sans"/>
              </a:rPr>
              <a:t>Každá třída má svoji učitelku a jednu asistentku </a:t>
            </a:r>
          </a:p>
          <a:p>
            <a:r>
              <a:rPr lang="cs-CZ" sz="1400" dirty="0"/>
              <a:t>Školka otvírá v 8h a do 8:45 jsou v hlavní místnosti a zpívají, do té doby je i příchod do školky (za pozdní příchod 5 minut= 5</a:t>
            </a:r>
            <a:r>
              <a:rPr lang="az-Cyrl-AZ" sz="1400" b="0" i="0" dirty="0">
                <a:effectLst/>
                <a:latin typeface="Google Sans"/>
              </a:rPr>
              <a:t> </a:t>
            </a:r>
            <a:r>
              <a:rPr lang="az-Cyrl-AZ" sz="1400" dirty="0">
                <a:latin typeface="Google Sans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  <a:r>
              <a:rPr lang="cs-CZ" sz="1400" b="0" i="0" dirty="0">
                <a:effectLst/>
                <a:latin typeface="Google Sans"/>
              </a:rPr>
              <a:t>)</a:t>
            </a:r>
          </a:p>
          <a:p>
            <a:r>
              <a:rPr lang="cs-CZ" sz="1400" dirty="0">
                <a:latin typeface="Google Sans"/>
              </a:rPr>
              <a:t>Rodiče si děti vyzvedávají podle své pracovní doby (nejdříve v 16:30) </a:t>
            </a:r>
          </a:p>
          <a:p>
            <a:r>
              <a:rPr lang="cs-CZ" sz="1400" dirty="0">
                <a:latin typeface="Google Sans"/>
              </a:rPr>
              <a:t>Děti s OMJ momentálně školku navštěvují děti z těchto zemí: Česká Republika, Rusko, Ukrajina, </a:t>
            </a:r>
            <a:r>
              <a:rPr lang="cs-CZ" sz="1400" dirty="0" err="1">
                <a:latin typeface="Google Sans"/>
              </a:rPr>
              <a:t>Argetina</a:t>
            </a:r>
            <a:r>
              <a:rPr lang="cs-CZ" sz="1400" dirty="0">
                <a:latin typeface="Google Sans"/>
              </a:rPr>
              <a:t>, Moldavsko, Belgie </a:t>
            </a:r>
          </a:p>
          <a:p>
            <a:r>
              <a:rPr lang="cs-CZ" sz="1400" dirty="0">
                <a:latin typeface="Google Sans"/>
              </a:rPr>
              <a:t>Při komunikaci s cizojazyčnými dětmi nejsou používané žádné kartičky, pouze komunikace= nejsou zde používané žádné speciální metody</a:t>
            </a:r>
          </a:p>
          <a:p>
            <a:r>
              <a:rPr lang="cs-CZ" sz="1400" dirty="0">
                <a:latin typeface="Google Sans"/>
              </a:rPr>
              <a:t>Každé dítě má svoje portfolio a rodiče si jej mohou prohlédnout každé pondělí (17:30- 18:30) a sledovat pokroky dítěte</a:t>
            </a:r>
          </a:p>
          <a:p>
            <a:r>
              <a:rPr lang="cs-CZ" sz="1400" dirty="0">
                <a:latin typeface="Google Sans"/>
              </a:rPr>
              <a:t>3 leté děti: učí se obtahovat čísla, matematika formou prostorové orientace, tvary (protahování bavlnkou) </a:t>
            </a:r>
          </a:p>
          <a:p>
            <a:r>
              <a:rPr lang="cs-CZ" sz="1400" dirty="0">
                <a:latin typeface="Google Sans"/>
              </a:rPr>
              <a:t>4 leté děti:  matematika- prostorová orientace skládání dle předlohy , počítání </a:t>
            </a:r>
          </a:p>
          <a:p>
            <a:r>
              <a:rPr lang="cs-CZ" sz="1400" dirty="0">
                <a:latin typeface="Google Sans"/>
              </a:rPr>
              <a:t>5 leté děti: matematika – geometrické tvary, prostorová orientace (skládání dle velikosti), učí se psát </a:t>
            </a:r>
          </a:p>
        </p:txBody>
      </p:sp>
    </p:spTree>
    <p:extLst>
      <p:ext uri="{BB962C8B-B14F-4D97-AF65-F5344CB8AC3E}">
        <p14:creationId xmlns:p14="http://schemas.microsoft.com/office/powerpoint/2010/main" val="353838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8EB3F637-9047-8780-BA20-F1FDFDEEB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91" y="173672"/>
            <a:ext cx="3660415" cy="291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E8FE59D-E5AA-7260-D415-5D1F0DD8F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82" y="3429000"/>
            <a:ext cx="4387384" cy="329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7EDA4E62-2C84-6934-1C46-90525D07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45" y="3505940"/>
            <a:ext cx="4284861" cy="32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A5498E26-1C15-E51D-E2D8-5D1F2408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982" y="173672"/>
            <a:ext cx="4006057" cy="300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35E06987-3F3B-E4D1-A794-7902281E4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76" y="173673"/>
            <a:ext cx="4148208" cy="311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9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1" name="Rectangle 6152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2" name="Freeform: Shape 6154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30460C-CE4D-52AB-F8EF-BF167D31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cs-CZ"/>
              <a:t>Přínos ze stáže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95755-5121-245C-2E19-832925AB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r>
              <a:rPr lang="cs-CZ" sz="2000"/>
              <a:t>Seznámení se vzdělávacím systémem </a:t>
            </a:r>
          </a:p>
          <a:p>
            <a:r>
              <a:rPr lang="cs-CZ" sz="2000"/>
              <a:t>Práce ve skupinkách dle schopností dítěte </a:t>
            </a:r>
          </a:p>
          <a:p>
            <a:r>
              <a:rPr lang="cs-CZ" sz="2000"/>
              <a:t>Individuální práce s dítětem </a:t>
            </a:r>
          </a:p>
          <a:p>
            <a:r>
              <a:rPr lang="cs-CZ" sz="2000"/>
              <a:t>Práce s prostorovou orientací </a:t>
            </a:r>
          </a:p>
          <a:p>
            <a:pPr marL="0" indent="0">
              <a:buNone/>
            </a:pPr>
            <a:endParaRPr lang="cs-CZ" sz="2000"/>
          </a:p>
          <a:p>
            <a:endParaRPr lang="cs-CZ" sz="200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ECCE426-B72A-6D0A-CEDA-AAC33A177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9138" y="1504561"/>
            <a:ext cx="2828925" cy="38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982ACC00-5D2B-7E2D-8786-D74764EB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3211" y="1844168"/>
            <a:ext cx="2828925" cy="316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4966A0-ADB7-4D0B-8AE5-AACA88BFF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A1EDC7-4B6B-208A-22E9-C26E8281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414" y="3130823"/>
            <a:ext cx="5602705" cy="1071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 err="1"/>
              <a:t>Děkujeme</a:t>
            </a:r>
            <a:r>
              <a:rPr lang="en-US" sz="4400" dirty="0"/>
              <a:t> za </a:t>
            </a:r>
            <a:r>
              <a:rPr lang="en-US" sz="4400" dirty="0" err="1"/>
              <a:t>pozornost</a:t>
            </a:r>
            <a:r>
              <a:rPr lang="en-US" sz="4400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783230B-4AE8-BC6E-9781-79184BD5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699" y="4151593"/>
            <a:ext cx="2445425" cy="25877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660C056-24CC-7F5C-2D58-EE641F6C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50" y="288976"/>
            <a:ext cx="10613811" cy="150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194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570</Words>
  <Application>Microsoft Office PowerPoint</Application>
  <PresentationFormat>Širokoúhlá obrazovka</PresentationFormat>
  <Paragraphs>48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Motiv Office</vt:lpstr>
      <vt:lpstr>Stáž Portugalsko- Faro </vt:lpstr>
      <vt:lpstr>Portugalský systém</vt:lpstr>
      <vt:lpstr>Escola Primaria- Plano de construcoes Plážová školka </vt:lpstr>
      <vt:lpstr>Prezentace aplikace PowerPoint</vt:lpstr>
      <vt:lpstr>Jardim –Escola João De Deus</vt:lpstr>
      <vt:lpstr>Prezentace aplikace PowerPoint</vt:lpstr>
      <vt:lpstr>Přínos ze stáže </vt:lpstr>
      <vt:lpstr>Děkujeme za pozornost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Portugalsko- Faro </dc:title>
  <dc:creator>Ochtábcová Diana</dc:creator>
  <cp:lastModifiedBy>Ochtábcová Diana</cp:lastModifiedBy>
  <cp:revision>6</cp:revision>
  <dcterms:created xsi:type="dcterms:W3CDTF">2023-05-26T11:48:28Z</dcterms:created>
  <dcterms:modified xsi:type="dcterms:W3CDTF">2023-06-03T18:17:32Z</dcterms:modified>
</cp:coreProperties>
</file>